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12192000"/>
  <p:notesSz cx="6858000" cy="9144000"/>
  <p:embeddedFontLst>
    <p:embeddedFont>
      <p:font typeface="Lustria"/>
      <p:regular r:id="rId60"/>
    </p:embeddedFont>
    <p:embeddedFont>
      <p:font typeface="Arial Black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580F5D-27CD-4EB4-A21E-DB9B9ADC5AE0}">
  <a:tblStyle styleId="{65580F5D-27CD-4EB4-A21E-DB9B9ADC5AE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8F0E7"/>
          </a:solidFill>
        </a:fill>
      </a:tcStyle>
    </a:wholeTbl>
    <a:band1H>
      <a:tcTxStyle/>
      <a:tcStyle>
        <a:fill>
          <a:solidFill>
            <a:srgbClr val="F1E0CC"/>
          </a:solidFill>
        </a:fill>
      </a:tcStyle>
    </a:band1H>
    <a:band2H>
      <a:tcTxStyle/>
    </a:band2H>
    <a:band1V>
      <a:tcTxStyle/>
      <a:tcStyle>
        <a:fill>
          <a:solidFill>
            <a:srgbClr val="F1E0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D9A337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D9A337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D9A337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D9A337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ArialBlack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ustri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ca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2f9b431b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Hola pepsicola!</a:t>
            </a:r>
            <a:endParaRPr/>
          </a:p>
        </p:txBody>
      </p:sp>
      <p:sp>
        <p:nvSpPr>
          <p:cNvPr id="145" name="Google Shape;145;gb2f9b431b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8f7b70b7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8f7b70b7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c8f7b70b7a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927148bc7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927148bc7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c927148bc7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927148bc7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927148bc7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c927148bc7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927148bc7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927148bc7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c927148bc7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927148bc7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927148bc7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c927148bc7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927148bc7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927148bc7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c927148bc7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927148bc7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927148bc7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c927148bc7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927148bc7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927148bc7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927148bc7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927148bc7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927148bc7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c927148bc7_0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927148bc7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927148bc7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c927148bc7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3717c761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c3717c761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927148bc7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927148bc7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c927148bc7_0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927148bc7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927148bc7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c927148bc7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927148bc7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927148bc7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c927148bc7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92def442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c92def442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c92def442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a5d1d100e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a5d1d100e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ca5d1d100e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92def442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c92def442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c92def442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a5d1d100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a5d1d100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ca5d1d100e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a5d1d100e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ca5d1d100e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ca5d1d100e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a5d1d100e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a5d1d100e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ca5d1d100e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a5d1d100e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a5d1d100e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ca5d1d100e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8f7b70b7a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8f7b70b7a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c8f7b70b7a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a5d1d100e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a5d1d100e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ca5d1d100e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a5d1d100e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a5d1d100e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ca5d1d100e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a5d1d100e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a5d1d100e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ca5d1d100e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7a961745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7a961745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c7a961745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c2118329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cc2118329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cc2118329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cc2118329c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cc2118329c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cc2118329c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c2d570c9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cc2d570c9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cc2d570c98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cc48082e45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cc48082e45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cc48082e45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cc48082e45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cc48082e45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cc48082e45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cc48082e45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cc48082e45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cc48082e45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8f7b70b7a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8f7b70b7a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c8f7b70b7a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bf52294a9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cbf52294a9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cbf52294a9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cf195bae8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cf195bae8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cf195bae85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cf195bae8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cf195bae8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cf195bae8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cc534f85d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cc534f85d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cc534f85d1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cf3ebc60b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cf3ebc60b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cf3ebc60b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cf52bbaa0a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cf52bbaa0a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cf52bbaa0a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cf3ebc60be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cf3ebc60be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cf3ebc60be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cf6c7091e9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cf6c7091e9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cf6c7091e9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f6c7091e9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f6c7091e9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cf6c7091e9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cf6c7091e9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cf6c7091e9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cf6c7091e9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3717c761f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3717c761f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c3717c761f_0_3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cf6c7091e9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cf6c7091e9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cf6c7091e9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cf6c7091e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cf6c7091e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cf6c7091e9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cf6c7091e9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cf6c7091e9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cf6c7091e9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cf6c7091e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cf6c7091e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cf6c7091e9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c8f7b70b7a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c8f7b70b7a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927148bc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927148bc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c927148bc7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927148bc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927148bc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c927148bc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8f7b70b7a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8f7b70b7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c8f7b70b7a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927148bc7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927148bc7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c927148bc7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E8C7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7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Relationship Id="rId5" Type="http://schemas.openxmlformats.org/officeDocument/2006/relationships/image" Target="../media/image68.png"/><Relationship Id="rId6" Type="http://schemas.openxmlformats.org/officeDocument/2006/relationships/image" Target="../media/image77.png"/><Relationship Id="rId7" Type="http://schemas.openxmlformats.org/officeDocument/2006/relationships/image" Target="../media/image67.png"/><Relationship Id="rId8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3.png"/><Relationship Id="rId7" Type="http://schemas.openxmlformats.org/officeDocument/2006/relationships/image" Target="../media/image71.png"/><Relationship Id="rId8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icrosoft.com/en-us/evalcenter/evaluate-windows-10-enterprise" TargetMode="External"/><Relationship Id="rId4" Type="http://schemas.openxmlformats.org/officeDocument/2006/relationships/hyperlink" Target="https://www.microsoft.com/es-xl/evalcenter/evaluate-windows-server-2016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8.png"/><Relationship Id="rId6" Type="http://schemas.openxmlformats.org/officeDocument/2006/relationships/image" Target="../media/image97.png"/><Relationship Id="rId7" Type="http://schemas.openxmlformats.org/officeDocument/2006/relationships/image" Target="../media/image8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en.wikipedia.org/wiki/LDAP_Data_Interchange_Forma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1.png"/><Relationship Id="rId4" Type="http://schemas.openxmlformats.org/officeDocument/2006/relationships/image" Target="../media/image96.png"/><Relationship Id="rId5" Type="http://schemas.openxmlformats.org/officeDocument/2006/relationships/image" Target="../media/image9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8.png"/><Relationship Id="rId4" Type="http://schemas.openxmlformats.org/officeDocument/2006/relationships/image" Target="../media/image104.png"/><Relationship Id="rId5" Type="http://schemas.openxmlformats.org/officeDocument/2006/relationships/image" Target="../media/image100.png"/><Relationship Id="rId6" Type="http://schemas.openxmlformats.org/officeDocument/2006/relationships/image" Target="../media/image106.png"/><Relationship Id="rId7" Type="http://schemas.openxmlformats.org/officeDocument/2006/relationships/image" Target="../media/image103.png"/><Relationship Id="rId8" Type="http://schemas.openxmlformats.org/officeDocument/2006/relationships/image" Target="../media/image10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microsoft.com/en-US/troubleshoot/windows-server/identity/useraccountcontrol-manipulate-account-properties" TargetMode="External"/><Relationship Id="rId4" Type="http://schemas.openxmlformats.org/officeDocument/2006/relationships/image" Target="../media/image107.png"/><Relationship Id="rId5" Type="http://schemas.openxmlformats.org/officeDocument/2006/relationships/image" Target="../media/image99.png"/><Relationship Id="rId6" Type="http://schemas.openxmlformats.org/officeDocument/2006/relationships/image" Target="../media/image1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microsoft.com/en-us/previous-versions/windows/it-pro/windows-server-2012-r2-and-2012/cc731033(v=ws.11)" TargetMode="External"/><Relationship Id="rId4" Type="http://schemas.openxmlformats.org/officeDocument/2006/relationships/image" Target="../media/image105.png"/><Relationship Id="rId5" Type="http://schemas.openxmlformats.org/officeDocument/2006/relationships/image" Target="../media/image119.png"/><Relationship Id="rId6" Type="http://schemas.openxmlformats.org/officeDocument/2006/relationships/image" Target="../media/image10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8.png"/><Relationship Id="rId4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Relationship Id="rId5" Type="http://schemas.openxmlformats.org/officeDocument/2006/relationships/image" Target="../media/image112.png"/><Relationship Id="rId6" Type="http://schemas.openxmlformats.org/officeDocument/2006/relationships/image" Target="../media/image1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9.png"/><Relationship Id="rId4" Type="http://schemas.openxmlformats.org/officeDocument/2006/relationships/image" Target="../media/image116.png"/><Relationship Id="rId5" Type="http://schemas.openxmlformats.org/officeDocument/2006/relationships/hyperlink" Target="https://github.com/BeyondTrust/pbis-open/releases" TargetMode="External"/><Relationship Id="rId6" Type="http://schemas.openxmlformats.org/officeDocument/2006/relationships/image" Target="../media/image179.png"/><Relationship Id="rId7" Type="http://schemas.openxmlformats.org/officeDocument/2006/relationships/hyperlink" Target="https://github.com/BeyondTrust/pbis-open/releases/download/9.1.0/pbis-open-9.1.0.551.linux.x86.deb.sh" TargetMode="External"/><Relationship Id="rId8" Type="http://schemas.openxmlformats.org/officeDocument/2006/relationships/image" Target="../media/image1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2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0.png"/><Relationship Id="rId4" Type="http://schemas.openxmlformats.org/officeDocument/2006/relationships/image" Target="../media/image123.png"/><Relationship Id="rId5" Type="http://schemas.openxmlformats.org/officeDocument/2006/relationships/image" Target="../media/image126.png"/><Relationship Id="rId6" Type="http://schemas.openxmlformats.org/officeDocument/2006/relationships/image" Target="../media/image1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5.png"/><Relationship Id="rId4" Type="http://schemas.openxmlformats.org/officeDocument/2006/relationships/image" Target="../media/image1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dfcreator.uptodown.com/windows/descargar/43392" TargetMode="External"/><Relationship Id="rId4" Type="http://schemas.openxmlformats.org/officeDocument/2006/relationships/image" Target="../media/image134.png"/><Relationship Id="rId5" Type="http://schemas.openxmlformats.org/officeDocument/2006/relationships/image" Target="../media/image137.png"/><Relationship Id="rId6" Type="http://schemas.openxmlformats.org/officeDocument/2006/relationships/image" Target="../media/image136.png"/><Relationship Id="rId7" Type="http://schemas.openxmlformats.org/officeDocument/2006/relationships/image" Target="../media/image135.png"/><Relationship Id="rId8" Type="http://schemas.openxmlformats.org/officeDocument/2006/relationships/image" Target="../media/image1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58.png"/><Relationship Id="rId5" Type="http://schemas.openxmlformats.org/officeDocument/2006/relationships/image" Target="../media/image139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4.png"/><Relationship Id="rId4" Type="http://schemas.openxmlformats.org/officeDocument/2006/relationships/image" Target="../media/image1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0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53.png"/><Relationship Id="rId7" Type="http://schemas.openxmlformats.org/officeDocument/2006/relationships/image" Target="../media/image1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6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techcommunity.microsoft.com/t5/itops-talk-blog/step-by-step-enabling-hyper-v-for-use-on-windows-10/ba-p/267945" TargetMode="External"/><Relationship Id="rId5" Type="http://schemas.openxmlformats.org/officeDocument/2006/relationships/hyperlink" Target="https://techcommunity.microsoft.com/t5/itops-talk-blog/step-by-step-enabling-hyper-v-for-use-on-windows-10/ba-p/267945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5.png"/><Relationship Id="rId4" Type="http://schemas.openxmlformats.org/officeDocument/2006/relationships/image" Target="../media/image157.png"/><Relationship Id="rId5" Type="http://schemas.openxmlformats.org/officeDocument/2006/relationships/image" Target="../media/image1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2.png"/><Relationship Id="rId4" Type="http://schemas.openxmlformats.org/officeDocument/2006/relationships/image" Target="../media/image159.png"/><Relationship Id="rId5" Type="http://schemas.openxmlformats.org/officeDocument/2006/relationships/image" Target="../media/image161.png"/><Relationship Id="rId6" Type="http://schemas.openxmlformats.org/officeDocument/2006/relationships/image" Target="../media/image160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7.png"/><Relationship Id="rId10" Type="http://schemas.openxmlformats.org/officeDocument/2006/relationships/image" Target="../media/image174.png"/><Relationship Id="rId13" Type="http://schemas.openxmlformats.org/officeDocument/2006/relationships/image" Target="../media/image171.png"/><Relationship Id="rId1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9" Type="http://schemas.openxmlformats.org/officeDocument/2006/relationships/image" Target="../media/image172.png"/><Relationship Id="rId5" Type="http://schemas.openxmlformats.org/officeDocument/2006/relationships/image" Target="../media/image164.png"/><Relationship Id="rId6" Type="http://schemas.openxmlformats.org/officeDocument/2006/relationships/image" Target="../media/image167.png"/><Relationship Id="rId7" Type="http://schemas.openxmlformats.org/officeDocument/2006/relationships/image" Target="../media/image169.png"/><Relationship Id="rId8" Type="http://schemas.openxmlformats.org/officeDocument/2006/relationships/image" Target="../media/image1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3.png"/><Relationship Id="rId4" Type="http://schemas.openxmlformats.org/officeDocument/2006/relationships/image" Target="../media/image176.png"/><Relationship Id="rId5" Type="http://schemas.openxmlformats.org/officeDocument/2006/relationships/image" Target="../media/image170.png"/><Relationship Id="rId6" Type="http://schemas.openxmlformats.org/officeDocument/2006/relationships/image" Target="../media/image168.png"/><Relationship Id="rId7" Type="http://schemas.openxmlformats.org/officeDocument/2006/relationships/image" Target="../media/image178.png"/><Relationship Id="rId8" Type="http://schemas.openxmlformats.org/officeDocument/2006/relationships/image" Target="../media/image1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hyperlink" Target="https://docs.microsoft.com/es-es/virtualization/hyper-v-on-windows/quick-start/enable-hyper-v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type="ctrTitle"/>
          </p:nvPr>
        </p:nvSpPr>
        <p:spPr>
          <a:xfrm>
            <a:off x="2271021" y="-432106"/>
            <a:ext cx="9673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ca-ES" sz="4200">
                <a:latin typeface="Arial"/>
                <a:ea typeface="Arial"/>
                <a:cs typeface="Arial"/>
                <a:sym typeface="Arial"/>
              </a:rPr>
              <a:t>uNit </a:t>
            </a:r>
            <a:r>
              <a:rPr b="1" lang="ca-ES" sz="4200"/>
              <a:t>6</a:t>
            </a:r>
            <a:r>
              <a:rPr b="1" lang="ca-ES" sz="4200">
                <a:latin typeface="Arial"/>
                <a:ea typeface="Arial"/>
                <a:cs typeface="Arial"/>
                <a:sym typeface="Arial"/>
              </a:rPr>
              <a:t> – Network operating systems</a:t>
            </a:r>
            <a:r>
              <a:rPr b="1" lang="ca-ES" sz="4200"/>
              <a:t>    </a:t>
            </a:r>
            <a:endParaRPr b="1" sz="4200"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49" name="Google Shape;149;p18"/>
          <p:cNvSpPr txBox="1"/>
          <p:nvPr>
            <p:ph idx="1" type="subTitle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ca-ES" u="sng">
                <a:latin typeface="Arial"/>
                <a:ea typeface="Arial"/>
                <a:cs typeface="Arial"/>
                <a:sym typeface="Arial"/>
              </a:rPr>
              <a:t>Computing Systems</a:t>
            </a:r>
            <a:endParaRPr i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pSp>
        <p:nvGrpSpPr>
          <p:cNvPr id="274" name="Google Shape;274;p27"/>
          <p:cNvGrpSpPr/>
          <p:nvPr/>
        </p:nvGrpSpPr>
        <p:grpSpPr>
          <a:xfrm>
            <a:off x="1426625" y="1681939"/>
            <a:ext cx="8057000" cy="4838125"/>
            <a:chOff x="1426625" y="1681939"/>
            <a:chExt cx="8057000" cy="4838125"/>
          </a:xfrm>
        </p:grpSpPr>
        <p:pic>
          <p:nvPicPr>
            <p:cNvPr id="275" name="Google Shape;27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6625" y="1729672"/>
              <a:ext cx="5694282" cy="479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62217" y="1681939"/>
              <a:ext cx="2021408" cy="3239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85450" y="2904796"/>
              <a:ext cx="1308100" cy="7075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8" name="Google Shape;278;p27"/>
            <p:cNvCxnSpPr/>
            <p:nvPr/>
          </p:nvCxnSpPr>
          <p:spPr>
            <a:xfrm>
              <a:off x="5964526" y="2469810"/>
              <a:ext cx="263700" cy="432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27"/>
            <p:cNvCxnSpPr/>
            <p:nvPr/>
          </p:nvCxnSpPr>
          <p:spPr>
            <a:xfrm>
              <a:off x="6329693" y="2449225"/>
              <a:ext cx="1125900" cy="144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0" name="Google Shape;280;p27"/>
            <p:cNvSpPr/>
            <p:nvPr/>
          </p:nvSpPr>
          <p:spPr>
            <a:xfrm>
              <a:off x="3692317" y="3324105"/>
              <a:ext cx="1633200" cy="286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7"/>
          <p:cNvSpPr txBox="1"/>
          <p:nvPr/>
        </p:nvSpPr>
        <p:spPr>
          <a:xfrm>
            <a:off x="910850" y="535975"/>
            <a:ext cx="3760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Change name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Add role Active Directory Domain Services </a:t>
            </a:r>
            <a:endParaRPr b="1"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Promote Server</a:t>
            </a:r>
            <a:endParaRPr b="1"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00" y="417648"/>
            <a:ext cx="5823301" cy="17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00" y="1893548"/>
            <a:ext cx="6010849" cy="236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98" y="4071925"/>
            <a:ext cx="6010850" cy="21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275" y="2141650"/>
            <a:ext cx="391477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/>
          <p:nvPr/>
        </p:nvSpPr>
        <p:spPr>
          <a:xfrm>
            <a:off x="1983100" y="1005750"/>
            <a:ext cx="3671700" cy="4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2209950" y="4999375"/>
            <a:ext cx="20454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2096150" y="2538843"/>
            <a:ext cx="2784900" cy="21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7096525" y="5677125"/>
            <a:ext cx="879000" cy="4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6000" y="1647275"/>
            <a:ext cx="2960150" cy="274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/>
          <p:nvPr/>
        </p:nvSpPr>
        <p:spPr>
          <a:xfrm>
            <a:off x="8297950" y="2789675"/>
            <a:ext cx="22215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350" y="1519050"/>
            <a:ext cx="6293156" cy="462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/>
          <p:nvPr/>
        </p:nvSpPr>
        <p:spPr>
          <a:xfrm>
            <a:off x="6287230" y="3479588"/>
            <a:ext cx="238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FF0000"/>
                </a:solidFill>
              </a:rPr>
              <a:t>eljust</a:t>
            </a:r>
            <a:r>
              <a:rPr lang="ca-ES">
                <a:solidFill>
                  <a:srgbClr val="FF0000"/>
                </a:solidFill>
              </a:rPr>
              <a:t>.ies</a:t>
            </a:r>
            <a:endParaRPr b="0" sz="1400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910850" y="535975"/>
            <a:ext cx="3760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Change name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Add role Active Directory Domain Services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Promote Server</a:t>
            </a:r>
            <a:endParaRPr b="1"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graphicFrame>
        <p:nvGraphicFramePr>
          <p:cNvPr id="307" name="Google Shape;307;p29"/>
          <p:cNvGraphicFramePr/>
          <p:nvPr/>
        </p:nvGraphicFramePr>
        <p:xfrm>
          <a:off x="698700" y="28094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{65580F5D-27CD-4EB4-A21E-DB9B9ADC5AE0}</a:tableStyleId>
              </a:tblPr>
              <a:tblGrid>
                <a:gridCol w="2120125"/>
              </a:tblGrid>
              <a:tr h="345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Forest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646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A forest is a collection of one or more AD domains, the first one installed is called the root domain.</a:t>
                      </a:r>
                      <a:endParaRPr sz="18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08" name="Google Shape;308;p29"/>
          <p:cNvSpPr/>
          <p:nvPr/>
        </p:nvSpPr>
        <p:spPr>
          <a:xfrm>
            <a:off x="4854800" y="3051350"/>
            <a:ext cx="2268600" cy="20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9"/>
          <p:cNvSpPr/>
          <p:nvPr/>
        </p:nvSpPr>
        <p:spPr>
          <a:xfrm>
            <a:off x="6221576" y="3900450"/>
            <a:ext cx="267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domainName.</a:t>
            </a:r>
            <a:r>
              <a:rPr lang="ca-ES"/>
              <a:t>domainExtension</a:t>
            </a:r>
            <a:endParaRPr b="0" sz="14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00" y="283525"/>
            <a:ext cx="7191375" cy="5353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7" name="Google Shape;317;p30"/>
          <p:cNvGraphicFramePr/>
          <p:nvPr/>
        </p:nvGraphicFramePr>
        <p:xfrm>
          <a:off x="8255663" y="3573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{65580F5D-27CD-4EB4-A21E-DB9B9ADC5AE0}</a:tableStyleId>
              </a:tblPr>
              <a:tblGrid>
                <a:gridCol w="2050150"/>
              </a:tblGrid>
              <a:tr h="345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Functional Level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64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It allows the activation of one or more features for a domain or forest. All domain controllers are required to run the operating system corresponding to the selected functional level.</a:t>
                      </a:r>
                      <a:endParaRPr sz="18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18" name="Google Shape;318;p30"/>
          <p:cNvGraphicFramePr/>
          <p:nvPr/>
        </p:nvGraphicFramePr>
        <p:xfrm>
          <a:off x="495363" y="34041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{65580F5D-27CD-4EB4-A21E-DB9B9ADC5AE0}</a:tableStyleId>
              </a:tblPr>
              <a:tblGrid>
                <a:gridCol w="1653250"/>
              </a:tblGrid>
              <a:tr h="402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DNS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91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Domain name server is required. Let install one with the server's promotion to domain controller.</a:t>
                      </a:r>
                      <a:endParaRPr sz="18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19" name="Google Shape;319;p30"/>
          <p:cNvSpPr/>
          <p:nvPr/>
        </p:nvSpPr>
        <p:spPr>
          <a:xfrm>
            <a:off x="4267776" y="3498650"/>
            <a:ext cx="267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>
                <a:solidFill>
                  <a:srgbClr val="FF0000"/>
                </a:solidFill>
              </a:rPr>
              <a:t>Pa$$w0rd</a:t>
            </a:r>
            <a:endParaRPr b="1" i="1" sz="1400" cap="none">
              <a:solidFill>
                <a:srgbClr val="FF0000"/>
              </a:solidFill>
            </a:endParaRPr>
          </a:p>
        </p:txBody>
      </p:sp>
      <p:cxnSp>
        <p:nvCxnSpPr>
          <p:cNvPr id="320" name="Google Shape;320;p30"/>
          <p:cNvCxnSpPr/>
          <p:nvPr/>
        </p:nvCxnSpPr>
        <p:spPr>
          <a:xfrm flipH="1" rot="10800000">
            <a:off x="6100525" y="1543500"/>
            <a:ext cx="1966800" cy="43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0"/>
          <p:cNvCxnSpPr/>
          <p:nvPr/>
        </p:nvCxnSpPr>
        <p:spPr>
          <a:xfrm flipH="1">
            <a:off x="1812700" y="2723525"/>
            <a:ext cx="799800" cy="64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28" name="Google Shape;3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75" y="178625"/>
            <a:ext cx="7248525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125" y="2165400"/>
            <a:ext cx="6382951" cy="46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/>
          <p:nvPr/>
        </p:nvSpPr>
        <p:spPr>
          <a:xfrm>
            <a:off x="1240747" y="5176250"/>
            <a:ext cx="552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 sz="1900"/>
              <a:t>All default options, install and reboot!!!</a:t>
            </a:r>
            <a:endParaRPr b="1" i="1" sz="1900" cap="none">
              <a:solidFill>
                <a:srgbClr val="000000"/>
              </a:solidFill>
            </a:endParaRPr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075" y="2257175"/>
            <a:ext cx="5292964" cy="38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1"/>
          <p:cNvSpPr/>
          <p:nvPr/>
        </p:nvSpPr>
        <p:spPr>
          <a:xfrm>
            <a:off x="10401525" y="5778825"/>
            <a:ext cx="7869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1"/>
          <p:cNvSpPr/>
          <p:nvPr/>
        </p:nvSpPr>
        <p:spPr>
          <a:xfrm>
            <a:off x="4718725" y="1486000"/>
            <a:ext cx="7869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>
            <a:off x="5130175" y="3331125"/>
            <a:ext cx="1375200" cy="86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0669" y="953221"/>
            <a:ext cx="3057524" cy="22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42" name="Google Shape;3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85863" cy="595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342" y="3119627"/>
            <a:ext cx="6126124" cy="35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/>
          <p:nvPr/>
        </p:nvSpPr>
        <p:spPr>
          <a:xfrm>
            <a:off x="8106775" y="3628325"/>
            <a:ext cx="2242200" cy="48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250" y="242400"/>
            <a:ext cx="3524250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62" y="1531425"/>
            <a:ext cx="6269474" cy="44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500" y="3110388"/>
            <a:ext cx="6789326" cy="35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112" y="2462450"/>
            <a:ext cx="415290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/>
        </p:nvSpPr>
        <p:spPr>
          <a:xfrm>
            <a:off x="910850" y="496625"/>
            <a:ext cx="656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Add Read Only Domain Controller (RODC) Server </a:t>
            </a:r>
            <a:endParaRPr b="1"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" y="31175"/>
            <a:ext cx="357187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50" y="1709600"/>
            <a:ext cx="702945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/>
          <p:nvPr/>
        </p:nvSpPr>
        <p:spPr>
          <a:xfrm>
            <a:off x="1726825" y="3651350"/>
            <a:ext cx="3055200" cy="24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850" y="108400"/>
            <a:ext cx="3491775" cy="337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20000" dist="95250">
              <a:srgbClr val="000000">
                <a:alpha val="50000"/>
              </a:srgbClr>
            </a:outerShdw>
          </a:effectLst>
        </p:spPr>
      </p:pic>
      <p:pic>
        <p:nvPicPr>
          <p:cNvPr id="366" name="Google Shape;36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775" y="439775"/>
            <a:ext cx="3844300" cy="36741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114300">
              <a:srgbClr val="000000">
                <a:alpha val="50000"/>
              </a:srgbClr>
            </a:outerShdw>
          </a:effectLst>
        </p:spPr>
      </p:pic>
      <p:pic>
        <p:nvPicPr>
          <p:cNvPr id="367" name="Google Shape;36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1499" y="1126525"/>
            <a:ext cx="3930927" cy="3819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20000" dist="95250">
              <a:srgbClr val="000000">
                <a:alpha val="50000"/>
              </a:srgbClr>
            </a:outerShdw>
          </a:effectLst>
        </p:spPr>
      </p:pic>
      <p:pic>
        <p:nvPicPr>
          <p:cNvPr id="368" name="Google Shape;36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8074" y="1396100"/>
            <a:ext cx="3930925" cy="3803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66675">
              <a:srgbClr val="000000">
                <a:alpha val="50000"/>
              </a:srgbClr>
            </a:outerShdw>
          </a:effectLst>
        </p:spPr>
      </p:pic>
      <p:pic>
        <p:nvPicPr>
          <p:cNvPr id="369" name="Google Shape;36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9300" y="3402675"/>
            <a:ext cx="3491776" cy="3379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340000" dist="66675">
              <a:srgbClr val="000000">
                <a:alpha val="50000"/>
              </a:srgbClr>
            </a:outerShdw>
          </a:effectLst>
        </p:spPr>
      </p:pic>
      <p:sp>
        <p:nvSpPr>
          <p:cNvPr id="370" name="Google Shape;370;p34"/>
          <p:cNvSpPr/>
          <p:nvPr/>
        </p:nvSpPr>
        <p:spPr>
          <a:xfrm>
            <a:off x="8053100" y="2948300"/>
            <a:ext cx="1010100" cy="17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4"/>
          <p:cNvSpPr/>
          <p:nvPr/>
        </p:nvSpPr>
        <p:spPr>
          <a:xfrm>
            <a:off x="6422775" y="3025150"/>
            <a:ext cx="1010100" cy="17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4"/>
          <p:cNvSpPr/>
          <p:nvPr/>
        </p:nvSpPr>
        <p:spPr>
          <a:xfrm>
            <a:off x="10706875" y="6545950"/>
            <a:ext cx="683400" cy="17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8750" y="5199725"/>
            <a:ext cx="2711525" cy="14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80" name="Google Shape;3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482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150" y="2035025"/>
            <a:ext cx="7086600" cy="393091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/>
          <p:nvPr/>
        </p:nvSpPr>
        <p:spPr>
          <a:xfrm>
            <a:off x="351000" y="2035025"/>
            <a:ext cx="3489900" cy="60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5"/>
          <p:cNvSpPr/>
          <p:nvPr/>
        </p:nvSpPr>
        <p:spPr>
          <a:xfrm>
            <a:off x="1070775" y="6098650"/>
            <a:ext cx="811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 sz="1900"/>
              <a:t>Now create S2 and promote to DC with </a:t>
            </a:r>
            <a:r>
              <a:rPr b="1" i="1" lang="ca-ES" sz="1900">
                <a:solidFill>
                  <a:schemeClr val="dk1"/>
                </a:solidFill>
              </a:rPr>
              <a:t>adding to an existing domain </a:t>
            </a:r>
            <a:endParaRPr b="1" i="1" sz="1900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90" name="Google Shape;390;p3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Administration</a:t>
            </a:r>
            <a:endParaRPr/>
          </a:p>
        </p:txBody>
      </p:sp>
      <p:sp>
        <p:nvSpPr>
          <p:cNvPr id="391" name="Google Shape;391;p36"/>
          <p:cNvSpPr txBox="1"/>
          <p:nvPr/>
        </p:nvSpPr>
        <p:spPr>
          <a:xfrm>
            <a:off x="910850" y="119160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Connect to Domain Controller</a:t>
            </a:r>
            <a:endParaRPr b="1"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Nat Network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Join to Domain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151" y="2491117"/>
            <a:ext cx="4588875" cy="298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875" y="1996850"/>
            <a:ext cx="4828350" cy="39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3850" y="3092574"/>
            <a:ext cx="2793900" cy="33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/>
          <p:nvPr/>
        </p:nvSpPr>
        <p:spPr>
          <a:xfrm>
            <a:off x="8743100" y="4240750"/>
            <a:ext cx="1933800" cy="16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Index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677325" y="1779600"/>
            <a:ext cx="38247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Operative system Windows Server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Windows domain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Active Directory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Domain Controller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Preparing Scenario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Bios setup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Hyper-V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Virtual Box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Install Windows 2019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Server Manager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Rename Server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Add role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Promote Server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Add RODC Server  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Network operating systems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648200" y="1828800"/>
            <a:ext cx="3436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Administration</a:t>
            </a:r>
            <a:endParaRPr sz="16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Connect to Domain Controller</a:t>
            </a:r>
            <a:endParaRPr sz="16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Nat Network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Join to Domain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DHCP</a:t>
            </a:r>
            <a:endParaRPr sz="16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Users and Groups</a:t>
            </a:r>
            <a:endParaRPr sz="16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  </a:t>
            </a:r>
            <a:endParaRPr sz="16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303475"/>
            <a:ext cx="391477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03" name="Google Shape;403;p37"/>
          <p:cNvSpPr/>
          <p:nvPr/>
        </p:nvSpPr>
        <p:spPr>
          <a:xfrm>
            <a:off x="864675" y="2503375"/>
            <a:ext cx="3550200" cy="203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875" y="1256025"/>
            <a:ext cx="4667250" cy="52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450" y="881674"/>
            <a:ext cx="5979699" cy="1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9787" y="303463"/>
            <a:ext cx="1194000" cy="11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13" name="Google Shape;4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3814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313" y="628375"/>
            <a:ext cx="4314825" cy="291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80000" dist="85725">
              <a:srgbClr val="000000">
                <a:alpha val="50000"/>
              </a:srgbClr>
            </a:outerShdw>
          </a:effectLst>
        </p:spPr>
      </p:pic>
      <p:pic>
        <p:nvPicPr>
          <p:cNvPr id="415" name="Google Shape;41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7350" y="850669"/>
            <a:ext cx="3244650" cy="36210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57150">
              <a:srgbClr val="000000">
                <a:alpha val="50000"/>
              </a:srgbClr>
            </a:outerShdw>
          </a:effectLst>
        </p:spPr>
      </p:pic>
      <p:pic>
        <p:nvPicPr>
          <p:cNvPr id="416" name="Google Shape;41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4151" y="4395500"/>
            <a:ext cx="2720103" cy="226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20000" dist="133350">
              <a:srgbClr val="000000">
                <a:alpha val="50000"/>
              </a:srgbClr>
            </a:outerShdw>
          </a:effectLst>
        </p:spPr>
      </p:pic>
      <p:pic>
        <p:nvPicPr>
          <p:cNvPr id="417" name="Google Shape;41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12"/>
            <a:ext cx="13208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/>
          <p:nvPr/>
        </p:nvSpPr>
        <p:spPr>
          <a:xfrm>
            <a:off x="9759826" y="2352650"/>
            <a:ext cx="267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FF0000"/>
                </a:solidFill>
              </a:rPr>
              <a:t>NetBiosName.domain</a:t>
            </a:r>
            <a:endParaRPr b="0" sz="1400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850" y="167650"/>
            <a:ext cx="7897037" cy="55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75" y="2571125"/>
            <a:ext cx="5856325" cy="41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27" name="Google Shape;427;p39"/>
          <p:cNvSpPr txBox="1"/>
          <p:nvPr/>
        </p:nvSpPr>
        <p:spPr>
          <a:xfrm>
            <a:off x="910850" y="119160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Connect to Domain Controller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NAT Network </a:t>
            </a:r>
            <a:endParaRPr b="1"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Join to Domain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428" name="Google Shape;428;p39"/>
          <p:cNvSpPr/>
          <p:nvPr/>
        </p:nvSpPr>
        <p:spPr>
          <a:xfrm>
            <a:off x="5951325" y="3909375"/>
            <a:ext cx="2701200" cy="55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1866038" y="3780725"/>
            <a:ext cx="2701200" cy="55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"/>
          <p:cNvSpPr txBox="1"/>
          <p:nvPr/>
        </p:nvSpPr>
        <p:spPr>
          <a:xfrm>
            <a:off x="234125" y="4442350"/>
            <a:ext cx="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3630650" y="1908100"/>
            <a:ext cx="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432" name="Google Shape;4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8838" y="4568625"/>
            <a:ext cx="2537925" cy="214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20000" dist="66675">
              <a:srgbClr val="000000">
                <a:alpha val="50000"/>
              </a:srgbClr>
            </a:outerShdw>
          </a:effectLst>
        </p:spPr>
      </p:pic>
      <p:sp>
        <p:nvSpPr>
          <p:cNvPr id="433" name="Google Shape;433;p39"/>
          <p:cNvSpPr/>
          <p:nvPr/>
        </p:nvSpPr>
        <p:spPr>
          <a:xfrm>
            <a:off x="2442050" y="5503450"/>
            <a:ext cx="1731000" cy="22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9"/>
          <p:cNvSpPr txBox="1"/>
          <p:nvPr/>
        </p:nvSpPr>
        <p:spPr>
          <a:xfrm>
            <a:off x="1896250" y="5416450"/>
            <a:ext cx="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41" name="Google Shape;4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37305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105" y="152400"/>
            <a:ext cx="59055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048" y="1780200"/>
            <a:ext cx="3748350" cy="31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877" y="3379950"/>
            <a:ext cx="3748350" cy="316128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0"/>
          <p:cNvSpPr/>
          <p:nvPr/>
        </p:nvSpPr>
        <p:spPr>
          <a:xfrm>
            <a:off x="4671225" y="1332175"/>
            <a:ext cx="29766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"/>
          <p:cNvSpPr/>
          <p:nvPr/>
        </p:nvSpPr>
        <p:spPr>
          <a:xfrm>
            <a:off x="344300" y="6139625"/>
            <a:ext cx="35502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/>
          <p:nvPr/>
        </p:nvSpPr>
        <p:spPr>
          <a:xfrm>
            <a:off x="5977550" y="2923425"/>
            <a:ext cx="22473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6733150" y="4482388"/>
            <a:ext cx="29766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9825" y="932132"/>
            <a:ext cx="3748349" cy="266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0875" y="3601767"/>
            <a:ext cx="2247300" cy="126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57" name="Google Shape;4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0" y="204850"/>
            <a:ext cx="7487568" cy="573656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/>
          <p:nvPr/>
        </p:nvSpPr>
        <p:spPr>
          <a:xfrm>
            <a:off x="3276300" y="2333350"/>
            <a:ext cx="2247300" cy="25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65" name="Google Shape;465;p42"/>
          <p:cNvSpPr txBox="1"/>
          <p:nvPr/>
        </p:nvSpPr>
        <p:spPr>
          <a:xfrm>
            <a:off x="910850" y="119160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Connect to Domain Controller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NAT Network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Join to Domain</a:t>
            </a:r>
            <a:endParaRPr b="1"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grpSp>
        <p:nvGrpSpPr>
          <p:cNvPr id="466" name="Google Shape;466;p42"/>
          <p:cNvGrpSpPr/>
          <p:nvPr/>
        </p:nvGrpSpPr>
        <p:grpSpPr>
          <a:xfrm>
            <a:off x="755569" y="4428116"/>
            <a:ext cx="5436355" cy="1508992"/>
            <a:chOff x="755600" y="2955075"/>
            <a:chExt cx="8285864" cy="2982197"/>
          </a:xfrm>
        </p:grpSpPr>
        <p:pic>
          <p:nvPicPr>
            <p:cNvPr id="467" name="Google Shape;46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5600" y="2955075"/>
              <a:ext cx="8285864" cy="2982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2"/>
            <p:cNvSpPr/>
            <p:nvPr/>
          </p:nvSpPr>
          <p:spPr>
            <a:xfrm>
              <a:off x="7044650" y="3536525"/>
              <a:ext cx="367200" cy="365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1440550" y="5314925"/>
              <a:ext cx="367200" cy="365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0" name="Google Shape;4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750" y="2717098"/>
            <a:ext cx="3199374" cy="25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150" y="78663"/>
            <a:ext cx="701040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/>
          <p:nvPr/>
        </p:nvSpPr>
        <p:spPr>
          <a:xfrm>
            <a:off x="3255024" y="4428125"/>
            <a:ext cx="960000" cy="19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2"/>
          <p:cNvSpPr/>
          <p:nvPr/>
        </p:nvSpPr>
        <p:spPr>
          <a:xfrm>
            <a:off x="8590675" y="2016750"/>
            <a:ext cx="960000" cy="26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2"/>
          <p:cNvSpPr/>
          <p:nvPr/>
        </p:nvSpPr>
        <p:spPr>
          <a:xfrm>
            <a:off x="8651275" y="2907100"/>
            <a:ext cx="960000" cy="65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0663" y="4624913"/>
            <a:ext cx="2613137" cy="171381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2"/>
          <p:cNvSpPr/>
          <p:nvPr/>
        </p:nvSpPr>
        <p:spPr>
          <a:xfrm>
            <a:off x="8651275" y="5385425"/>
            <a:ext cx="1960200" cy="55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2"/>
          <p:cNvSpPr/>
          <p:nvPr/>
        </p:nvSpPr>
        <p:spPr>
          <a:xfrm>
            <a:off x="7303850" y="2717100"/>
            <a:ext cx="9600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2500" y="4913563"/>
            <a:ext cx="2571750" cy="14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42"/>
          <p:cNvCxnSpPr>
            <a:endCxn id="473" idx="3"/>
          </p:cNvCxnSpPr>
          <p:nvPr/>
        </p:nvCxnSpPr>
        <p:spPr>
          <a:xfrm flipH="1">
            <a:off x="9550675" y="1713750"/>
            <a:ext cx="732900" cy="43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42"/>
          <p:cNvCxnSpPr/>
          <p:nvPr/>
        </p:nvCxnSpPr>
        <p:spPr>
          <a:xfrm flipH="1">
            <a:off x="9627700" y="1753175"/>
            <a:ext cx="655800" cy="115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42"/>
          <p:cNvSpPr/>
          <p:nvPr/>
        </p:nvSpPr>
        <p:spPr>
          <a:xfrm>
            <a:off x="9157125" y="1405950"/>
            <a:ext cx="28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Do this in two steps</a:t>
            </a:r>
            <a:endParaRPr b="0" sz="14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325" y="6409005"/>
            <a:ext cx="7010401" cy="30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89" name="Google Shape;4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325" y="623875"/>
            <a:ext cx="7410450" cy="5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3"/>
          <p:cNvSpPr/>
          <p:nvPr/>
        </p:nvSpPr>
        <p:spPr>
          <a:xfrm>
            <a:off x="3386175" y="3893775"/>
            <a:ext cx="3212700" cy="126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3"/>
          <p:cNvSpPr/>
          <p:nvPr/>
        </p:nvSpPr>
        <p:spPr>
          <a:xfrm>
            <a:off x="1306325" y="316075"/>
            <a:ext cx="28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Win+Pause</a:t>
            </a:r>
            <a:endParaRPr b="0" sz="14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98" name="Google Shape;4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940" y="249339"/>
            <a:ext cx="7862025" cy="635932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4"/>
          <p:cNvSpPr txBox="1"/>
          <p:nvPr/>
        </p:nvSpPr>
        <p:spPr>
          <a:xfrm>
            <a:off x="910850" y="1191600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Connect to Domain Controller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NAT Network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Join to Domain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Dynamic Host Configuration Protocol (DHCP) </a:t>
            </a:r>
            <a:endParaRPr b="1"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500" name="Google Shape;500;p44"/>
          <p:cNvSpPr/>
          <p:nvPr/>
        </p:nvSpPr>
        <p:spPr>
          <a:xfrm>
            <a:off x="5151425" y="3474175"/>
            <a:ext cx="2798100" cy="193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07" name="Google Shape;5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00" y="191725"/>
            <a:ext cx="8854951" cy="5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5"/>
          <p:cNvSpPr/>
          <p:nvPr/>
        </p:nvSpPr>
        <p:spPr>
          <a:xfrm>
            <a:off x="2856675" y="2815325"/>
            <a:ext cx="1303200" cy="18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6626" y="3456825"/>
            <a:ext cx="2460250" cy="209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16" name="Google Shape;5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81" y="178625"/>
            <a:ext cx="8173950" cy="60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200" y="1728550"/>
            <a:ext cx="5299900" cy="389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4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Operative system Windows Server</a:t>
            </a:r>
            <a:endParaRPr/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595475" y="1650750"/>
            <a:ext cx="54525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Most </a:t>
            </a:r>
            <a:r>
              <a:rPr lang="ca-ES" sz="1800">
                <a:solidFill>
                  <a:srgbClr val="3F3F3F"/>
                </a:solidFill>
              </a:rPr>
              <a:t>widespread</a:t>
            </a:r>
            <a:r>
              <a:rPr lang="ca-ES" sz="1800">
                <a:solidFill>
                  <a:srgbClr val="3F3F3F"/>
                </a:solidFill>
              </a:rPr>
              <a:t> today.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With graphical interface.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Multitasking and multiuser.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SMP, Symmetric Multi-Processing.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DOS (8 bits) and apps Windows from 16, 32 and 64 bits.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There are Windows Server distributions that can be used in clusters.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Hardware abstraction.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9A337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Can use (as secondary file system) ReFS or Resilient File System from Windows Server 12R2.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3418150" y="5779750"/>
            <a:ext cx="697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 sz="1100" u="sng">
                <a:solidFill>
                  <a:srgbClr val="66666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 ISO Windows Enterprise 10 English Version</a:t>
            </a:r>
            <a:endParaRPr b="1" i="1" sz="1100">
              <a:solidFill>
                <a:srgbClr val="666666"/>
              </a:solidFill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3418150" y="5384625"/>
            <a:ext cx="6977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 sz="1100" u="sng">
                <a:solidFill>
                  <a:srgbClr val="66666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 ISO Windows Server 2019 English Version </a:t>
            </a:r>
            <a:endParaRPr b="1" i="1" sz="1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24" name="Google Shape;5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150" y="152400"/>
            <a:ext cx="3457051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601" y="152400"/>
            <a:ext cx="55721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9278" y="1348882"/>
            <a:ext cx="5572125" cy="391136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7"/>
          <p:cNvSpPr/>
          <p:nvPr/>
        </p:nvSpPr>
        <p:spPr>
          <a:xfrm>
            <a:off x="6362425" y="2775300"/>
            <a:ext cx="1527300" cy="21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3788" y="2775300"/>
            <a:ext cx="4924425" cy="40957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9" name="Google Shape;529;p47"/>
          <p:cNvSpPr/>
          <p:nvPr/>
        </p:nvSpPr>
        <p:spPr>
          <a:xfrm>
            <a:off x="8720575" y="4151425"/>
            <a:ext cx="1527300" cy="21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8950" y="3431275"/>
            <a:ext cx="3941500" cy="3206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85725">
              <a:srgbClr val="000000">
                <a:alpha val="50000"/>
              </a:srgbClr>
            </a:outerShdw>
          </a:effectLst>
        </p:spPr>
      </p:pic>
      <p:sp>
        <p:nvSpPr>
          <p:cNvPr id="531" name="Google Shape;531;p47"/>
          <p:cNvSpPr/>
          <p:nvPr/>
        </p:nvSpPr>
        <p:spPr>
          <a:xfrm>
            <a:off x="2119800" y="4363225"/>
            <a:ext cx="2129100" cy="167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38" name="Google Shape;5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50" y="227925"/>
            <a:ext cx="4848225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775" y="0"/>
            <a:ext cx="48768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598" y="1948874"/>
            <a:ext cx="4876800" cy="399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6200" y="3004350"/>
            <a:ext cx="4217275" cy="34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8"/>
          <p:cNvSpPr/>
          <p:nvPr/>
        </p:nvSpPr>
        <p:spPr>
          <a:xfrm>
            <a:off x="558900" y="2231425"/>
            <a:ext cx="2330100" cy="21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8"/>
          <p:cNvSpPr/>
          <p:nvPr/>
        </p:nvSpPr>
        <p:spPr>
          <a:xfrm>
            <a:off x="5472400" y="1220500"/>
            <a:ext cx="1527300" cy="60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8"/>
          <p:cNvSpPr/>
          <p:nvPr/>
        </p:nvSpPr>
        <p:spPr>
          <a:xfrm>
            <a:off x="2302400" y="4000500"/>
            <a:ext cx="2233500" cy="21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51" name="Google Shape;5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3413"/>
            <a:ext cx="11887200" cy="531116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9"/>
          <p:cNvSpPr/>
          <p:nvPr/>
        </p:nvSpPr>
        <p:spPr>
          <a:xfrm>
            <a:off x="1573250" y="2246525"/>
            <a:ext cx="1527300" cy="21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9"/>
          <p:cNvSpPr/>
          <p:nvPr/>
        </p:nvSpPr>
        <p:spPr>
          <a:xfrm>
            <a:off x="7063375" y="3607550"/>
            <a:ext cx="1527300" cy="21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60" name="Google Shape;560;p5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/>
              <a:t>Arborescence and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0"/>
          <p:cNvSpPr txBox="1"/>
          <p:nvPr/>
        </p:nvSpPr>
        <p:spPr>
          <a:xfrm>
            <a:off x="910850" y="1191600"/>
            <a:ext cx="3891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Objects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Organizational units (OU)</a:t>
            </a:r>
            <a:r>
              <a:rPr b="1" lang="ca-ES" sz="1800">
                <a:solidFill>
                  <a:srgbClr val="3F3F3F"/>
                </a:solidFill>
              </a:rPr>
              <a:t> </a:t>
            </a:r>
            <a:endParaRPr b="1"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Users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Groups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Devices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Printers 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562" name="Google Shape;562;p50"/>
          <p:cNvSpPr/>
          <p:nvPr/>
        </p:nvSpPr>
        <p:spPr>
          <a:xfrm>
            <a:off x="7572075" y="328400"/>
            <a:ext cx="904800" cy="799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0"/>
          <p:cNvSpPr txBox="1"/>
          <p:nvPr/>
        </p:nvSpPr>
        <p:spPr>
          <a:xfrm>
            <a:off x="7585198" y="1128200"/>
            <a:ext cx="9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eljust.ies</a:t>
            </a:r>
            <a:endParaRPr/>
          </a:p>
        </p:txBody>
      </p:sp>
      <p:sp>
        <p:nvSpPr>
          <p:cNvPr id="564" name="Google Shape;564;p50"/>
          <p:cNvSpPr/>
          <p:nvPr/>
        </p:nvSpPr>
        <p:spPr>
          <a:xfrm>
            <a:off x="3637125" y="2364725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0"/>
          <p:cNvSpPr txBox="1"/>
          <p:nvPr/>
        </p:nvSpPr>
        <p:spPr>
          <a:xfrm>
            <a:off x="4120125" y="2469425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dc=ies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637125" y="3015425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0"/>
          <p:cNvSpPr txBox="1"/>
          <p:nvPr/>
        </p:nvSpPr>
        <p:spPr>
          <a:xfrm>
            <a:off x="4120125" y="3023575"/>
            <a:ext cx="17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dc=eljust, dc=ies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3656675" y="4154500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0"/>
          <p:cNvSpPr txBox="1"/>
          <p:nvPr/>
        </p:nvSpPr>
        <p:spPr>
          <a:xfrm>
            <a:off x="4205250" y="4211300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ou</a:t>
            </a:r>
            <a:r>
              <a:rPr lang="ca-ES"/>
              <a:t>=SMX</a:t>
            </a:r>
            <a:endParaRPr/>
          </a:p>
        </p:txBody>
      </p:sp>
      <p:sp>
        <p:nvSpPr>
          <p:cNvPr id="570" name="Google Shape;570;p50"/>
          <p:cNvSpPr/>
          <p:nvPr/>
        </p:nvSpPr>
        <p:spPr>
          <a:xfrm>
            <a:off x="5732125" y="4155100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 txBox="1"/>
          <p:nvPr/>
        </p:nvSpPr>
        <p:spPr>
          <a:xfrm>
            <a:off x="6280700" y="4211900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ou=DAW</a:t>
            </a:r>
            <a:endParaRPr/>
          </a:p>
        </p:txBody>
      </p:sp>
      <p:cxnSp>
        <p:nvCxnSpPr>
          <p:cNvPr id="572" name="Google Shape;572;p50"/>
          <p:cNvCxnSpPr>
            <a:stCxn id="564" idx="4"/>
            <a:endCxn id="566" idx="0"/>
          </p:cNvCxnSpPr>
          <p:nvPr/>
        </p:nvCxnSpPr>
        <p:spPr>
          <a:xfrm>
            <a:off x="3878625" y="2869625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50"/>
          <p:cNvCxnSpPr>
            <a:stCxn id="574" idx="2"/>
            <a:endCxn id="568" idx="7"/>
          </p:cNvCxnSpPr>
          <p:nvPr/>
        </p:nvCxnSpPr>
        <p:spPr>
          <a:xfrm flipH="1">
            <a:off x="4068825" y="3817525"/>
            <a:ext cx="682800" cy="4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50"/>
          <p:cNvCxnSpPr>
            <a:stCxn id="576" idx="1"/>
            <a:endCxn id="570" idx="1"/>
          </p:cNvCxnSpPr>
          <p:nvPr/>
        </p:nvCxnSpPr>
        <p:spPr>
          <a:xfrm>
            <a:off x="5253025" y="3817850"/>
            <a:ext cx="549900" cy="4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50"/>
          <p:cNvSpPr txBox="1"/>
          <p:nvPr/>
        </p:nvSpPr>
        <p:spPr>
          <a:xfrm>
            <a:off x="3571100" y="1923425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u="sng">
                <a:solidFill>
                  <a:schemeClr val="hlink"/>
                </a:solidFill>
                <a:hlinkClick r:id="rId3"/>
              </a:rPr>
              <a:t>LDAP</a:t>
            </a:r>
            <a:endParaRPr/>
          </a:p>
        </p:txBody>
      </p:sp>
      <p:sp>
        <p:nvSpPr>
          <p:cNvPr id="578" name="Google Shape;578;p50"/>
          <p:cNvSpPr/>
          <p:nvPr/>
        </p:nvSpPr>
        <p:spPr>
          <a:xfrm>
            <a:off x="6035150" y="5536450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0"/>
          <p:cNvSpPr/>
          <p:nvPr/>
        </p:nvSpPr>
        <p:spPr>
          <a:xfrm>
            <a:off x="6590925" y="4766050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" name="Google Shape;580;p50"/>
          <p:cNvCxnSpPr>
            <a:stCxn id="579" idx="1"/>
            <a:endCxn id="570" idx="5"/>
          </p:cNvCxnSpPr>
          <p:nvPr/>
        </p:nvCxnSpPr>
        <p:spPr>
          <a:xfrm rot="10800000">
            <a:off x="6144459" y="4586191"/>
            <a:ext cx="5172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50"/>
          <p:cNvSpPr/>
          <p:nvPr/>
        </p:nvSpPr>
        <p:spPr>
          <a:xfrm>
            <a:off x="6982050" y="5536450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50"/>
          <p:cNvCxnSpPr>
            <a:stCxn id="579" idx="3"/>
            <a:endCxn id="578" idx="7"/>
          </p:cNvCxnSpPr>
          <p:nvPr/>
        </p:nvCxnSpPr>
        <p:spPr>
          <a:xfrm flipH="1">
            <a:off x="6447459" y="5197009"/>
            <a:ext cx="2142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50"/>
          <p:cNvCxnSpPr>
            <a:stCxn id="579" idx="5"/>
            <a:endCxn id="581" idx="0"/>
          </p:cNvCxnSpPr>
          <p:nvPr/>
        </p:nvCxnSpPr>
        <p:spPr>
          <a:xfrm>
            <a:off x="7003191" y="5197009"/>
            <a:ext cx="220500" cy="3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50"/>
          <p:cNvSpPr txBox="1"/>
          <p:nvPr/>
        </p:nvSpPr>
        <p:spPr>
          <a:xfrm>
            <a:off x="6813375" y="5979050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cn</a:t>
            </a:r>
            <a:r>
              <a:rPr lang="ca-ES"/>
              <a:t>=Albert</a:t>
            </a:r>
            <a:endParaRPr/>
          </a:p>
        </p:txBody>
      </p:sp>
      <p:sp>
        <p:nvSpPr>
          <p:cNvPr id="585" name="Google Shape;585;p50"/>
          <p:cNvSpPr txBox="1"/>
          <p:nvPr/>
        </p:nvSpPr>
        <p:spPr>
          <a:xfrm>
            <a:off x="5660300" y="5989687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cn=Jane</a:t>
            </a:r>
            <a:endParaRPr/>
          </a:p>
        </p:txBody>
      </p:sp>
      <p:sp>
        <p:nvSpPr>
          <p:cNvPr id="586" name="Google Shape;586;p50"/>
          <p:cNvSpPr txBox="1"/>
          <p:nvPr/>
        </p:nvSpPr>
        <p:spPr>
          <a:xfrm>
            <a:off x="7073925" y="4704450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ou=SI</a:t>
            </a:r>
            <a:endParaRPr/>
          </a:p>
        </p:txBody>
      </p:sp>
      <p:sp>
        <p:nvSpPr>
          <p:cNvPr id="587" name="Google Shape;587;p50"/>
          <p:cNvSpPr txBox="1"/>
          <p:nvPr/>
        </p:nvSpPr>
        <p:spPr>
          <a:xfrm>
            <a:off x="2491425" y="5221100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ca-ES" sz="1100"/>
              <a:t>CN = Common Name</a:t>
            </a:r>
            <a:endParaRPr sz="11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ca-ES" sz="1100"/>
              <a:t>OU = Organizational Unit</a:t>
            </a:r>
            <a:endParaRPr sz="11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ca-ES" sz="1100"/>
              <a:t>DC = Domain Component</a:t>
            </a:r>
            <a:endParaRPr sz="1100"/>
          </a:p>
        </p:txBody>
      </p:sp>
      <p:sp>
        <p:nvSpPr>
          <p:cNvPr id="588" name="Google Shape;588;p50"/>
          <p:cNvSpPr/>
          <p:nvPr/>
        </p:nvSpPr>
        <p:spPr>
          <a:xfrm>
            <a:off x="8961200" y="328400"/>
            <a:ext cx="904800" cy="7998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0"/>
          <p:cNvSpPr txBox="1"/>
          <p:nvPr/>
        </p:nvSpPr>
        <p:spPr>
          <a:xfrm>
            <a:off x="9125175" y="1128199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amapa</a:t>
            </a:r>
            <a:r>
              <a:rPr lang="ca-ES"/>
              <a:t>.ies</a:t>
            </a:r>
            <a:endParaRPr/>
          </a:p>
        </p:txBody>
      </p:sp>
      <p:cxnSp>
        <p:nvCxnSpPr>
          <p:cNvPr id="590" name="Google Shape;590;p50"/>
          <p:cNvCxnSpPr>
            <a:stCxn id="562" idx="0"/>
            <a:endCxn id="588" idx="0"/>
          </p:cNvCxnSpPr>
          <p:nvPr/>
        </p:nvCxnSpPr>
        <p:spPr>
          <a:xfrm>
            <a:off x="8024475" y="328400"/>
            <a:ext cx="138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50"/>
          <p:cNvSpPr/>
          <p:nvPr/>
        </p:nvSpPr>
        <p:spPr>
          <a:xfrm>
            <a:off x="6737900" y="1688275"/>
            <a:ext cx="904800" cy="799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6265525" y="2488075"/>
            <a:ext cx="19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education.eljust</a:t>
            </a:r>
            <a:r>
              <a:rPr lang="ca-ES"/>
              <a:t>.ies</a:t>
            </a:r>
            <a:endParaRPr/>
          </a:p>
        </p:txBody>
      </p:sp>
      <p:sp>
        <p:nvSpPr>
          <p:cNvPr id="593" name="Google Shape;593;p50"/>
          <p:cNvSpPr/>
          <p:nvPr/>
        </p:nvSpPr>
        <p:spPr>
          <a:xfrm>
            <a:off x="8514475" y="1675674"/>
            <a:ext cx="904800" cy="799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0"/>
          <p:cNvSpPr txBox="1"/>
          <p:nvPr/>
        </p:nvSpPr>
        <p:spPr>
          <a:xfrm>
            <a:off x="8072875" y="2475475"/>
            <a:ext cx="22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administration.eljust</a:t>
            </a:r>
            <a:r>
              <a:rPr lang="ca-ES"/>
              <a:t>.ies</a:t>
            </a:r>
            <a:endParaRPr/>
          </a:p>
        </p:txBody>
      </p:sp>
      <p:cxnSp>
        <p:nvCxnSpPr>
          <p:cNvPr id="595" name="Google Shape;595;p50"/>
          <p:cNvCxnSpPr>
            <a:stCxn id="562" idx="4"/>
            <a:endCxn id="593" idx="0"/>
          </p:cNvCxnSpPr>
          <p:nvPr/>
        </p:nvCxnSpPr>
        <p:spPr>
          <a:xfrm>
            <a:off x="8476875" y="1128200"/>
            <a:ext cx="489900" cy="5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50"/>
          <p:cNvCxnSpPr>
            <a:stCxn id="591" idx="0"/>
            <a:endCxn id="562" idx="2"/>
          </p:cNvCxnSpPr>
          <p:nvPr/>
        </p:nvCxnSpPr>
        <p:spPr>
          <a:xfrm flipH="1" rot="10800000">
            <a:off x="7190300" y="1128175"/>
            <a:ext cx="381900" cy="5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97" name="Google Shape;597;p50"/>
          <p:cNvGraphicFramePr/>
          <p:nvPr/>
        </p:nvGraphicFramePr>
        <p:xfrm>
          <a:off x="8514471" y="31724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{65580F5D-27CD-4EB4-A21E-DB9B9ADC5AE0}</a:tableStyleId>
              </a:tblPr>
              <a:tblGrid>
                <a:gridCol w="3008850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Domain considerations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</a:t>
                      </a:r>
                      <a:r>
                        <a:rPr lang="ca-ES"/>
                        <a:t>epresents a security boundary where users are defined.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At least one Domain Controller but another is </a:t>
                      </a:r>
                      <a:r>
                        <a:rPr lang="ca-ES"/>
                        <a:t>highly</a:t>
                      </a:r>
                      <a:r>
                        <a:rPr lang="ca-ES"/>
                        <a:t> </a:t>
                      </a:r>
                      <a:r>
                        <a:rPr lang="ca-ES"/>
                        <a:t>recommended.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Relationship</a:t>
                      </a:r>
                      <a:r>
                        <a:rPr lang="ca-ES"/>
                        <a:t> father/son between domains with same </a:t>
                      </a:r>
                      <a:r>
                        <a:rPr lang="ca-ES"/>
                        <a:t>arborescence.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74" name="Google Shape;574;p50"/>
          <p:cNvSpPr/>
          <p:nvPr/>
        </p:nvSpPr>
        <p:spPr>
          <a:xfrm>
            <a:off x="4751625" y="3565075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0"/>
          <p:cNvSpPr txBox="1"/>
          <p:nvPr/>
        </p:nvSpPr>
        <p:spPr>
          <a:xfrm>
            <a:off x="5253025" y="3617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dc</a:t>
            </a:r>
            <a:r>
              <a:rPr lang="ca-ES"/>
              <a:t>= education, </a:t>
            </a:r>
            <a:r>
              <a:rPr lang="ca-ES"/>
              <a:t>dc=eljust, dc=ies</a:t>
            </a:r>
            <a:endParaRPr/>
          </a:p>
        </p:txBody>
      </p:sp>
      <p:cxnSp>
        <p:nvCxnSpPr>
          <p:cNvPr id="598" name="Google Shape;598;p50"/>
          <p:cNvCxnSpPr>
            <a:stCxn id="574" idx="1"/>
            <a:endCxn id="566" idx="5"/>
          </p:cNvCxnSpPr>
          <p:nvPr/>
        </p:nvCxnSpPr>
        <p:spPr>
          <a:xfrm rot="10800000">
            <a:off x="4049259" y="3446416"/>
            <a:ext cx="7731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99" name="Google Shape;599;p50"/>
          <p:cNvGraphicFramePr/>
          <p:nvPr/>
        </p:nvGraphicFramePr>
        <p:xfrm>
          <a:off x="582246" y="33643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{65580F5D-27CD-4EB4-A21E-DB9B9ADC5AE0}</a:tableStyleId>
              </a:tblPr>
              <a:tblGrid>
                <a:gridCol w="2249400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OU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Container type object.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Allows</a:t>
                      </a:r>
                      <a:r>
                        <a:rPr lang="ca-ES"/>
                        <a:t> to build a hierarchy.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Object are grouped by applying group policy object (GPO).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A</a:t>
                      </a:r>
                      <a:r>
                        <a:rPr lang="ca-ES"/>
                        <a:t>dministration can be delegated. </a:t>
                      </a:r>
                      <a:r>
                        <a:rPr i="1" lang="ca-ES" sz="1300"/>
                        <a:t>Users can change their password.</a:t>
                      </a:r>
                      <a:endParaRPr i="1" sz="13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06" name="Google Shape;6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75" y="288475"/>
            <a:ext cx="3359150" cy="18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425" y="152400"/>
            <a:ext cx="718185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1"/>
          <p:cNvSpPr/>
          <p:nvPr/>
        </p:nvSpPr>
        <p:spPr>
          <a:xfrm>
            <a:off x="6801000" y="4192175"/>
            <a:ext cx="1527300" cy="24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5675" y="2579300"/>
            <a:ext cx="3575025" cy="30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1"/>
          <p:cNvSpPr/>
          <p:nvPr/>
        </p:nvSpPr>
        <p:spPr>
          <a:xfrm>
            <a:off x="665325" y="4193525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1"/>
          <p:cNvSpPr txBox="1"/>
          <p:nvPr/>
        </p:nvSpPr>
        <p:spPr>
          <a:xfrm>
            <a:off x="1148325" y="4298225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dc=ies</a:t>
            </a:r>
            <a:endParaRPr/>
          </a:p>
        </p:txBody>
      </p:sp>
      <p:sp>
        <p:nvSpPr>
          <p:cNvPr id="612" name="Google Shape;612;p51"/>
          <p:cNvSpPr/>
          <p:nvPr/>
        </p:nvSpPr>
        <p:spPr>
          <a:xfrm>
            <a:off x="665325" y="4844225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1"/>
          <p:cNvSpPr txBox="1"/>
          <p:nvPr/>
        </p:nvSpPr>
        <p:spPr>
          <a:xfrm>
            <a:off x="1148325" y="4852375"/>
            <a:ext cx="17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dc=eljust, dc=ies</a:t>
            </a:r>
            <a:endParaRPr/>
          </a:p>
        </p:txBody>
      </p:sp>
      <p:sp>
        <p:nvSpPr>
          <p:cNvPr id="614" name="Google Shape;614;p51"/>
          <p:cNvSpPr/>
          <p:nvPr/>
        </p:nvSpPr>
        <p:spPr>
          <a:xfrm>
            <a:off x="2760325" y="5983900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1"/>
          <p:cNvSpPr txBox="1"/>
          <p:nvPr/>
        </p:nvSpPr>
        <p:spPr>
          <a:xfrm>
            <a:off x="3308900" y="6040700"/>
            <a:ext cx="12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ou=DAW</a:t>
            </a:r>
            <a:endParaRPr/>
          </a:p>
        </p:txBody>
      </p:sp>
      <p:cxnSp>
        <p:nvCxnSpPr>
          <p:cNvPr id="616" name="Google Shape;616;p51"/>
          <p:cNvCxnSpPr>
            <a:stCxn id="610" idx="4"/>
            <a:endCxn id="612" idx="0"/>
          </p:cNvCxnSpPr>
          <p:nvPr/>
        </p:nvCxnSpPr>
        <p:spPr>
          <a:xfrm>
            <a:off x="906825" y="4698425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51"/>
          <p:cNvSpPr/>
          <p:nvPr/>
        </p:nvSpPr>
        <p:spPr>
          <a:xfrm>
            <a:off x="1779825" y="5393875"/>
            <a:ext cx="483000" cy="504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1"/>
          <p:cNvSpPr txBox="1"/>
          <p:nvPr/>
        </p:nvSpPr>
        <p:spPr>
          <a:xfrm>
            <a:off x="2281225" y="54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ou</a:t>
            </a:r>
            <a:r>
              <a:rPr lang="ca-ES"/>
              <a:t>= education, dc=eljust, dc=ies</a:t>
            </a:r>
            <a:endParaRPr/>
          </a:p>
        </p:txBody>
      </p:sp>
      <p:cxnSp>
        <p:nvCxnSpPr>
          <p:cNvPr id="619" name="Google Shape;619;p51"/>
          <p:cNvCxnSpPr>
            <a:stCxn id="617" idx="1"/>
            <a:endCxn id="612" idx="5"/>
          </p:cNvCxnSpPr>
          <p:nvPr/>
        </p:nvCxnSpPr>
        <p:spPr>
          <a:xfrm rot="10800000">
            <a:off x="1077459" y="5275216"/>
            <a:ext cx="7731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51"/>
          <p:cNvCxnSpPr>
            <a:stCxn id="618" idx="1"/>
            <a:endCxn id="614" idx="1"/>
          </p:cNvCxnSpPr>
          <p:nvPr/>
        </p:nvCxnSpPr>
        <p:spPr>
          <a:xfrm>
            <a:off x="2281225" y="5646650"/>
            <a:ext cx="549900" cy="4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51"/>
          <p:cNvSpPr/>
          <p:nvPr/>
        </p:nvSpPr>
        <p:spPr>
          <a:xfrm>
            <a:off x="1323675" y="2690600"/>
            <a:ext cx="904800" cy="799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1"/>
          <p:cNvSpPr txBox="1"/>
          <p:nvPr/>
        </p:nvSpPr>
        <p:spPr>
          <a:xfrm>
            <a:off x="1336798" y="3490400"/>
            <a:ext cx="9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eljust.ies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pSp>
        <p:nvGrpSpPr>
          <p:cNvPr id="629" name="Google Shape;629;p52"/>
          <p:cNvGrpSpPr/>
          <p:nvPr/>
        </p:nvGrpSpPr>
        <p:grpSpPr>
          <a:xfrm>
            <a:off x="796450" y="2492500"/>
            <a:ext cx="4615900" cy="4340212"/>
            <a:chOff x="796450" y="587500"/>
            <a:chExt cx="4615900" cy="4340212"/>
          </a:xfrm>
        </p:grpSpPr>
        <p:sp>
          <p:nvSpPr>
            <p:cNvPr id="630" name="Google Shape;630;p52"/>
            <p:cNvSpPr/>
            <p:nvPr/>
          </p:nvSpPr>
          <p:spPr>
            <a:xfrm>
              <a:off x="796450" y="587500"/>
              <a:ext cx="483000" cy="504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2"/>
            <p:cNvSpPr txBox="1"/>
            <p:nvPr/>
          </p:nvSpPr>
          <p:spPr>
            <a:xfrm>
              <a:off x="1279450" y="692200"/>
              <a:ext cx="123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dc=ies</a:t>
              </a:r>
              <a:endParaRPr/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796450" y="1238200"/>
              <a:ext cx="483000" cy="504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2"/>
            <p:cNvSpPr txBox="1"/>
            <p:nvPr/>
          </p:nvSpPr>
          <p:spPr>
            <a:xfrm>
              <a:off x="1279450" y="1246350"/>
              <a:ext cx="174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dc=eljust, dc=ies</a:t>
              </a:r>
              <a:endParaRPr/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2891450" y="2377875"/>
              <a:ext cx="483000" cy="504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2"/>
            <p:cNvSpPr txBox="1"/>
            <p:nvPr/>
          </p:nvSpPr>
          <p:spPr>
            <a:xfrm>
              <a:off x="3440025" y="2434675"/>
              <a:ext cx="123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ou=DAW</a:t>
              </a:r>
              <a:endParaRPr/>
            </a:p>
          </p:txBody>
        </p:sp>
        <p:cxnSp>
          <p:nvCxnSpPr>
            <p:cNvPr id="636" name="Google Shape;636;p52"/>
            <p:cNvCxnSpPr>
              <a:stCxn id="630" idx="4"/>
              <a:endCxn id="632" idx="0"/>
            </p:cNvCxnSpPr>
            <p:nvPr/>
          </p:nvCxnSpPr>
          <p:spPr>
            <a:xfrm>
              <a:off x="1037950" y="1092400"/>
              <a:ext cx="0" cy="14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7" name="Google Shape;637;p52"/>
            <p:cNvSpPr/>
            <p:nvPr/>
          </p:nvSpPr>
          <p:spPr>
            <a:xfrm>
              <a:off x="1910950" y="1787850"/>
              <a:ext cx="483000" cy="504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2"/>
            <p:cNvSpPr txBox="1"/>
            <p:nvPr/>
          </p:nvSpPr>
          <p:spPr>
            <a:xfrm>
              <a:off x="2412350" y="1840525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/>
                <a:t>ou</a:t>
              </a:r>
              <a:r>
                <a:rPr lang="ca-ES"/>
                <a:t>= education, dc=eljust, dc=ies</a:t>
              </a:r>
              <a:endParaRPr/>
            </a:p>
          </p:txBody>
        </p:sp>
        <p:cxnSp>
          <p:nvCxnSpPr>
            <p:cNvPr id="639" name="Google Shape;639;p52"/>
            <p:cNvCxnSpPr>
              <a:stCxn id="637" idx="1"/>
              <a:endCxn id="632" idx="5"/>
            </p:cNvCxnSpPr>
            <p:nvPr/>
          </p:nvCxnSpPr>
          <p:spPr>
            <a:xfrm rot="10800000">
              <a:off x="1208584" y="1669191"/>
              <a:ext cx="773100" cy="19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52"/>
            <p:cNvCxnSpPr>
              <a:stCxn id="638" idx="1"/>
              <a:endCxn id="634" idx="1"/>
            </p:cNvCxnSpPr>
            <p:nvPr/>
          </p:nvCxnSpPr>
          <p:spPr>
            <a:xfrm>
              <a:off x="2412350" y="2040625"/>
              <a:ext cx="549900" cy="41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1" name="Google Shape;641;p52"/>
            <p:cNvSpPr/>
            <p:nvPr/>
          </p:nvSpPr>
          <p:spPr>
            <a:xfrm>
              <a:off x="2434250" y="3303950"/>
              <a:ext cx="483000" cy="504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2" name="Google Shape;642;p52"/>
            <p:cNvCxnSpPr>
              <a:stCxn id="634" idx="4"/>
              <a:endCxn id="641" idx="0"/>
            </p:cNvCxnSpPr>
            <p:nvPr/>
          </p:nvCxnSpPr>
          <p:spPr>
            <a:xfrm flipH="1">
              <a:off x="2675750" y="2882775"/>
              <a:ext cx="457200" cy="42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3" name="Google Shape;643;p52"/>
            <p:cNvSpPr txBox="1"/>
            <p:nvPr/>
          </p:nvSpPr>
          <p:spPr>
            <a:xfrm>
              <a:off x="2982825" y="3356300"/>
              <a:ext cx="123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ou</a:t>
              </a:r>
              <a:r>
                <a:rPr lang="ca-ES"/>
                <a:t>=SI</a:t>
              </a: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1869250" y="4074275"/>
              <a:ext cx="483000" cy="504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2816150" y="4074275"/>
              <a:ext cx="483000" cy="5049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6" name="Google Shape;646;p52"/>
            <p:cNvCxnSpPr>
              <a:endCxn id="644" idx="7"/>
            </p:cNvCxnSpPr>
            <p:nvPr/>
          </p:nvCxnSpPr>
          <p:spPr>
            <a:xfrm flipH="1">
              <a:off x="2281516" y="3734816"/>
              <a:ext cx="214200" cy="41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52"/>
            <p:cNvCxnSpPr>
              <a:endCxn id="645" idx="0"/>
            </p:cNvCxnSpPr>
            <p:nvPr/>
          </p:nvCxnSpPr>
          <p:spPr>
            <a:xfrm>
              <a:off x="2837150" y="3734975"/>
              <a:ext cx="220500" cy="33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8" name="Google Shape;648;p52"/>
            <p:cNvSpPr txBox="1"/>
            <p:nvPr/>
          </p:nvSpPr>
          <p:spPr>
            <a:xfrm>
              <a:off x="2647475" y="4516875"/>
              <a:ext cx="123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cn=Albert</a:t>
              </a:r>
              <a:endParaRPr/>
            </a:p>
          </p:txBody>
        </p:sp>
        <p:sp>
          <p:nvSpPr>
            <p:cNvPr id="649" name="Google Shape;649;p52"/>
            <p:cNvSpPr txBox="1"/>
            <p:nvPr/>
          </p:nvSpPr>
          <p:spPr>
            <a:xfrm>
              <a:off x="1494400" y="4527512"/>
              <a:ext cx="123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cn=Jane</a:t>
              </a:r>
              <a:endParaRPr/>
            </a:p>
          </p:txBody>
        </p:sp>
      </p:grpSp>
      <p:pic>
        <p:nvPicPr>
          <p:cNvPr id="650" name="Google Shape;6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750" y="587500"/>
            <a:ext cx="5394324" cy="3761642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2"/>
          <p:cNvSpPr/>
          <p:nvPr/>
        </p:nvSpPr>
        <p:spPr>
          <a:xfrm>
            <a:off x="7364264" y="921100"/>
            <a:ext cx="220500" cy="24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2"/>
          <p:cNvSpPr txBox="1"/>
          <p:nvPr/>
        </p:nvSpPr>
        <p:spPr>
          <a:xfrm>
            <a:off x="910850" y="505800"/>
            <a:ext cx="3891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Objects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Organizational units (OU) 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Users</a:t>
            </a:r>
            <a:endParaRPr b="1"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Groups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Devices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Printers 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653" name="Google Shape;6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5500" y="2906992"/>
            <a:ext cx="2520567" cy="220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101" y="5184425"/>
            <a:ext cx="7561427" cy="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61" name="Google Shape;6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26" y="2270875"/>
            <a:ext cx="7561413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3"/>
          <p:cNvSpPr txBox="1"/>
          <p:nvPr/>
        </p:nvSpPr>
        <p:spPr>
          <a:xfrm>
            <a:off x="1806500" y="864275"/>
            <a:ext cx="68640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&lt;Password&gt;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&lt;Las Name&gt;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-ES"/>
              <a:t>&lt;User Name&gt;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&lt;yes|no&gt; Obligation to change password on first login 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&lt;”cn=group, cn=group2 ou= ...”&gt; Groups which the user is a member and branch </a:t>
            </a:r>
            <a:endParaRPr/>
          </a:p>
        </p:txBody>
      </p:sp>
      <p:sp>
        <p:nvSpPr>
          <p:cNvPr id="663" name="Google Shape;663;p53"/>
          <p:cNvSpPr txBox="1"/>
          <p:nvPr/>
        </p:nvSpPr>
        <p:spPr>
          <a:xfrm>
            <a:off x="585569" y="864275"/>
            <a:ext cx="12210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-pwd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-ln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-fn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-canchpwd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-memberof</a:t>
            </a:r>
            <a:endParaRPr b="1"/>
          </a:p>
        </p:txBody>
      </p:sp>
      <p:sp>
        <p:nvSpPr>
          <p:cNvPr id="664" name="Google Shape;664;p53"/>
          <p:cNvSpPr/>
          <p:nvPr/>
        </p:nvSpPr>
        <p:spPr>
          <a:xfrm>
            <a:off x="297775" y="626500"/>
            <a:ext cx="707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dsadd</a:t>
            </a:r>
            <a:r>
              <a:rPr b="1" lang="ca-ES" sz="1600"/>
              <a:t> user </a:t>
            </a:r>
            <a:r>
              <a:rPr lang="ca-ES" sz="1600"/>
              <a:t>&lt;”rising branch”&gt; [-pwd] [-ln] [-fn] [-canchpwd] [-memberof]</a:t>
            </a:r>
            <a:endParaRPr sz="1600" cap="none">
              <a:solidFill>
                <a:srgbClr val="000000"/>
              </a:solidFill>
            </a:endParaRPr>
          </a:p>
        </p:txBody>
      </p:sp>
      <p:sp>
        <p:nvSpPr>
          <p:cNvPr id="665" name="Google Shape;665;p53"/>
          <p:cNvSpPr txBox="1"/>
          <p:nvPr/>
        </p:nvSpPr>
        <p:spPr>
          <a:xfrm>
            <a:off x="479063" y="-786550"/>
            <a:ext cx="475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666" name="Google Shape;6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0663" y="2034325"/>
            <a:ext cx="1762125" cy="83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" name="Google Shape;667;p53"/>
          <p:cNvCxnSpPr/>
          <p:nvPr/>
        </p:nvCxnSpPr>
        <p:spPr>
          <a:xfrm>
            <a:off x="8670625" y="2120350"/>
            <a:ext cx="1062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53"/>
          <p:cNvSpPr/>
          <p:nvPr/>
        </p:nvSpPr>
        <p:spPr>
          <a:xfrm>
            <a:off x="450175" y="2912500"/>
            <a:ext cx="707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dsrm  </a:t>
            </a:r>
            <a:r>
              <a:rPr lang="ca-ES" sz="1600"/>
              <a:t>&lt;”rising branch”&gt; </a:t>
            </a:r>
            <a:endParaRPr sz="1600" cap="none">
              <a:solidFill>
                <a:srgbClr val="000000"/>
              </a:solidFill>
            </a:endParaRPr>
          </a:p>
        </p:txBody>
      </p:sp>
      <p:pic>
        <p:nvPicPr>
          <p:cNvPr id="669" name="Google Shape;66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275" y="3453850"/>
            <a:ext cx="74961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00" y="5019075"/>
            <a:ext cx="23907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0938" y="4923813"/>
            <a:ext cx="91535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3"/>
          <p:cNvPicPr preferRelativeResize="0"/>
          <p:nvPr/>
        </p:nvPicPr>
        <p:blipFill rotWithShape="1">
          <a:blip r:embed="rId8">
            <a:alphaModFix/>
          </a:blip>
          <a:srcRect b="26459" l="0" r="0" t="0"/>
          <a:stretch/>
        </p:blipFill>
        <p:spPr>
          <a:xfrm>
            <a:off x="10352800" y="3919925"/>
            <a:ext cx="14954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3"/>
          <p:cNvSpPr txBox="1"/>
          <p:nvPr/>
        </p:nvSpPr>
        <p:spPr>
          <a:xfrm>
            <a:off x="750175" y="4397150"/>
            <a:ext cx="647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DSADD</a:t>
            </a:r>
            <a:r>
              <a:rPr b="1" lang="ca-ES" sz="1600"/>
              <a:t> to massive import </a:t>
            </a:r>
            <a:endParaRPr b="1"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aphicFrame>
        <p:nvGraphicFramePr>
          <p:cNvPr id="680" name="Google Shape;680;p54"/>
          <p:cNvGraphicFramePr/>
          <p:nvPr/>
        </p:nvGraphicFramePr>
        <p:xfrm>
          <a:off x="385021" y="1023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{65580F5D-27CD-4EB4-A21E-DB9B9ADC5AE0}</a:tableStyleId>
              </a:tblPr>
              <a:tblGrid>
                <a:gridCol w="2615150"/>
                <a:gridCol w="2615150"/>
                <a:gridCol w="2615150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Property flag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ACCOUNTDISABLE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0x00002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PASSWD_NOTREQD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0x00020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PASSWD_CANT_CHANGE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0x00040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64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NORMAL_ACCOUNT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0x00200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512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DONT_EXPIRE_PASSWORD</a:t>
                      </a:r>
                      <a:endParaRPr i="1"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0x10000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65536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81" name="Google Shape;681;p54"/>
          <p:cNvSpPr txBox="1"/>
          <p:nvPr/>
        </p:nvSpPr>
        <p:spPr>
          <a:xfrm>
            <a:off x="5915000" y="3857175"/>
            <a:ext cx="43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0x200 = normal account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0x020 = password not required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0x002 = account disabled</a:t>
            </a:r>
            <a:endParaRPr/>
          </a:p>
        </p:txBody>
      </p:sp>
      <p:sp>
        <p:nvSpPr>
          <p:cNvPr id="682" name="Google Shape;682;p54"/>
          <p:cNvSpPr txBox="1"/>
          <p:nvPr/>
        </p:nvSpPr>
        <p:spPr>
          <a:xfrm>
            <a:off x="1536950" y="717050"/>
            <a:ext cx="978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 u="sng">
                <a:solidFill>
                  <a:schemeClr val="hlink"/>
                </a:solidFill>
                <a:hlinkClick r:id="rId3"/>
              </a:rPr>
              <a:t>UserAccountControl</a:t>
            </a:r>
            <a:endParaRPr b="1" sz="1600"/>
          </a:p>
        </p:txBody>
      </p:sp>
      <p:cxnSp>
        <p:nvCxnSpPr>
          <p:cNvPr id="683" name="Google Shape;683;p54"/>
          <p:cNvCxnSpPr/>
          <p:nvPr/>
        </p:nvCxnSpPr>
        <p:spPr>
          <a:xfrm>
            <a:off x="5280200" y="4825325"/>
            <a:ext cx="3677100" cy="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54"/>
          <p:cNvSpPr txBox="1"/>
          <p:nvPr/>
        </p:nvSpPr>
        <p:spPr>
          <a:xfrm>
            <a:off x="5923550" y="4918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0x222  in decimal 546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25" y="3235162"/>
            <a:ext cx="5425701" cy="12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625" y="2871475"/>
            <a:ext cx="11790582" cy="36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1430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75" y="5379525"/>
            <a:ext cx="5711701" cy="13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4"/>
          <p:cNvSpPr txBox="1"/>
          <p:nvPr/>
        </p:nvSpPr>
        <p:spPr>
          <a:xfrm>
            <a:off x="983350" y="206800"/>
            <a:ext cx="647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CVSDE to </a:t>
            </a:r>
            <a:r>
              <a:rPr b="1" lang="ca-ES" sz="1600"/>
              <a:t>massive</a:t>
            </a:r>
            <a:r>
              <a:rPr b="1" lang="ca-ES" sz="1600"/>
              <a:t> import or export</a:t>
            </a:r>
            <a:endParaRPr b="1" sz="1600"/>
          </a:p>
        </p:txBody>
      </p:sp>
      <p:sp>
        <p:nvSpPr>
          <p:cNvPr id="689" name="Google Shape;689;p54"/>
          <p:cNvSpPr/>
          <p:nvPr/>
        </p:nvSpPr>
        <p:spPr>
          <a:xfrm>
            <a:off x="8837425" y="1328625"/>
            <a:ext cx="1870800" cy="113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9A337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/>
              <a:t>Can’t set 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/>
              <a:t>Passwords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96" name="Google Shape;696;p55"/>
          <p:cNvSpPr txBox="1"/>
          <p:nvPr/>
        </p:nvSpPr>
        <p:spPr>
          <a:xfrm>
            <a:off x="934450" y="227750"/>
            <a:ext cx="647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 u="sng">
                <a:solidFill>
                  <a:schemeClr val="hlink"/>
                </a:solidFill>
                <a:hlinkClick r:id="rId3"/>
              </a:rPr>
              <a:t>LDIFDE</a:t>
            </a:r>
            <a:r>
              <a:rPr b="1" lang="ca-ES" sz="1600"/>
              <a:t> to massive import </a:t>
            </a:r>
            <a:endParaRPr b="1" sz="1600"/>
          </a:p>
        </p:txBody>
      </p:sp>
      <p:pic>
        <p:nvPicPr>
          <p:cNvPr id="697" name="Google Shape;6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500" y="1051675"/>
            <a:ext cx="52387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5"/>
          <p:cNvPicPr preferRelativeResize="0"/>
          <p:nvPr/>
        </p:nvPicPr>
        <p:blipFill rotWithShape="1">
          <a:blip r:embed="rId5">
            <a:alphaModFix/>
          </a:blip>
          <a:srcRect b="0" l="0" r="8105" t="0"/>
          <a:stretch/>
        </p:blipFill>
        <p:spPr>
          <a:xfrm>
            <a:off x="6215025" y="1051675"/>
            <a:ext cx="58468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5"/>
          <p:cNvSpPr/>
          <p:nvPr/>
        </p:nvSpPr>
        <p:spPr>
          <a:xfrm>
            <a:off x="6234725" y="2633100"/>
            <a:ext cx="1870800" cy="113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9A337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/>
              <a:t>Can’t set 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/>
              <a:t>Passwords</a:t>
            </a:r>
            <a:endParaRPr sz="1800"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3800" y="4008100"/>
            <a:ext cx="49244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707" name="Google Shape;7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25" y="1363725"/>
            <a:ext cx="5530860" cy="11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717" y="1462466"/>
            <a:ext cx="2561083" cy="105243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6"/>
          <p:cNvSpPr txBox="1"/>
          <p:nvPr/>
        </p:nvSpPr>
        <p:spPr>
          <a:xfrm>
            <a:off x="745038" y="880300"/>
            <a:ext cx="647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New-ADUser</a:t>
            </a:r>
            <a:r>
              <a:rPr b="1" lang="ca-ES" sz="1600"/>
              <a:t> and Enable-ADAccount </a:t>
            </a:r>
            <a:endParaRPr b="1" sz="1600"/>
          </a:p>
        </p:txBody>
      </p:sp>
      <p:pic>
        <p:nvPicPr>
          <p:cNvPr id="710" name="Google Shape;71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29" y="2567225"/>
            <a:ext cx="7727949" cy="40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600" y="4342850"/>
            <a:ext cx="5353300" cy="206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02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225" y="501975"/>
            <a:ext cx="1853050" cy="18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aphicFrame>
        <p:nvGraphicFramePr>
          <p:cNvPr id="177" name="Google Shape;177;p21"/>
          <p:cNvGraphicFramePr/>
          <p:nvPr/>
        </p:nvGraphicFramePr>
        <p:xfrm>
          <a:off x="367675" y="5908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{65580F5D-27CD-4EB4-A21E-DB9B9ADC5AE0}</a:tableStyleId>
              </a:tblPr>
              <a:tblGrid>
                <a:gridCol w="6032100"/>
              </a:tblGrid>
              <a:tr h="36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Windows domain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3076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It is a form to administrate a computer network. Authentication takes place on </a:t>
                      </a:r>
                      <a:r>
                        <a:rPr b="1" i="1" lang="ca-ES" sz="1800">
                          <a:solidFill>
                            <a:srgbClr val="595959"/>
                          </a:solidFill>
                        </a:rPr>
                        <a:t>domain controllers </a:t>
                      </a: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and all are registered with a central </a:t>
                      </a:r>
                      <a:r>
                        <a:rPr b="1" i="1" lang="ca-ES" sz="1800">
                          <a:solidFill>
                            <a:srgbClr val="595959"/>
                          </a:solidFill>
                        </a:rPr>
                        <a:t>database</a:t>
                      </a: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 located on one or more clusters of central computers.</a:t>
                      </a:r>
                      <a:endParaRPr sz="18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8" name="Google Shape;178;p21"/>
          <p:cNvGraphicFramePr/>
          <p:nvPr/>
        </p:nvGraphicFramePr>
        <p:xfrm>
          <a:off x="698700" y="28094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{65580F5D-27CD-4EB4-A21E-DB9B9ADC5AE0}</a:tableStyleId>
              </a:tblPr>
              <a:tblGrid>
                <a:gridCol w="3412175"/>
              </a:tblGrid>
              <a:tr h="345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Active Directory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646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8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It is a </a:t>
                      </a:r>
                      <a:r>
                        <a:rPr b="1" i="1" lang="ca-ES" sz="1800">
                          <a:solidFill>
                            <a:srgbClr val="595959"/>
                          </a:solidFill>
                        </a:rPr>
                        <a:t>directory service</a:t>
                      </a: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 that manages a hierarchically organized </a:t>
                      </a:r>
                      <a:r>
                        <a:rPr b="1" i="1" lang="ca-ES" sz="1800">
                          <a:solidFill>
                            <a:srgbClr val="595959"/>
                          </a:solidFill>
                        </a:rPr>
                        <a:t>database</a:t>
                      </a: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 in order to easily manage the resources of a network, storing information on each element of the network in a structured way, which facilitates the process search for resources and authentication within the network.</a:t>
                      </a:r>
                      <a:endParaRPr sz="18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79" name="Google Shape;179;p21"/>
          <p:cNvGrpSpPr/>
          <p:nvPr/>
        </p:nvGrpSpPr>
        <p:grpSpPr>
          <a:xfrm>
            <a:off x="7098849" y="413125"/>
            <a:ext cx="2345151" cy="2030750"/>
            <a:chOff x="7149824" y="3829625"/>
            <a:chExt cx="2345151" cy="2030750"/>
          </a:xfrm>
        </p:grpSpPr>
        <p:pic>
          <p:nvPicPr>
            <p:cNvPr id="180" name="Google Shape;180;p21"/>
            <p:cNvPicPr preferRelativeResize="0"/>
            <p:nvPr/>
          </p:nvPicPr>
          <p:blipFill rotWithShape="1">
            <a:blip r:embed="rId4">
              <a:alphaModFix/>
            </a:blip>
            <a:srcRect b="0" l="17416" r="0" t="0"/>
            <a:stretch/>
          </p:blipFill>
          <p:spPr>
            <a:xfrm>
              <a:off x="7149824" y="3882800"/>
              <a:ext cx="1589300" cy="19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1"/>
            <p:cNvPicPr preferRelativeResize="0"/>
            <p:nvPr/>
          </p:nvPicPr>
          <p:blipFill rotWithShape="1">
            <a:blip r:embed="rId5">
              <a:alphaModFix/>
            </a:blip>
            <a:srcRect b="0" l="18386" r="14458" t="0"/>
            <a:stretch/>
          </p:blipFill>
          <p:spPr>
            <a:xfrm>
              <a:off x="8131250" y="3829625"/>
              <a:ext cx="1363725" cy="2030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9065" y="3305830"/>
            <a:ext cx="2381250" cy="2381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3" name="Google Shape;183;p21"/>
          <p:cNvGraphicFramePr/>
          <p:nvPr/>
        </p:nvGraphicFramePr>
        <p:xfrm>
          <a:off x="7009700" y="24903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{65580F5D-27CD-4EB4-A21E-DB9B9ADC5AE0}</a:tableStyleId>
              </a:tblPr>
              <a:tblGrid>
                <a:gridCol w="3291525"/>
              </a:tblGrid>
              <a:tr h="431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800"/>
                        <a:t>Domain controller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24919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It is any </a:t>
                      </a:r>
                      <a:r>
                        <a:rPr b="1" i="1" lang="ca-ES" sz="1800">
                          <a:solidFill>
                            <a:srgbClr val="595959"/>
                          </a:solidFill>
                        </a:rPr>
                        <a:t>Windows server</a:t>
                      </a: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 (Computer or PC) that has the </a:t>
                      </a:r>
                      <a:r>
                        <a:rPr b="1" i="1" lang="ca-ES" sz="1800">
                          <a:solidFill>
                            <a:srgbClr val="595959"/>
                          </a:solidFill>
                        </a:rPr>
                        <a:t>domain controller role</a:t>
                      </a: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 installed. Each domain controller stores a copy of the </a:t>
                      </a:r>
                      <a:r>
                        <a:rPr b="1" i="1" lang="ca-ES" sz="1800">
                          <a:solidFill>
                            <a:srgbClr val="595959"/>
                          </a:solidFill>
                        </a:rPr>
                        <a:t>Active Directory database</a:t>
                      </a:r>
                      <a:r>
                        <a:rPr lang="ca-ES" sz="1800">
                          <a:solidFill>
                            <a:srgbClr val="595959"/>
                          </a:solidFill>
                        </a:rPr>
                        <a:t>, which contains information about all objects within the same domain.</a:t>
                      </a:r>
                      <a:endParaRPr sz="1800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184" name="Google Shape;184;p21"/>
          <p:cNvCxnSpPr/>
          <p:nvPr/>
        </p:nvCxnSpPr>
        <p:spPr>
          <a:xfrm flipH="1">
            <a:off x="3517300" y="1858075"/>
            <a:ext cx="721200" cy="90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5536675" y="1569600"/>
            <a:ext cx="1153800" cy="199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1"/>
          <p:cNvSpPr/>
          <p:nvPr/>
        </p:nvSpPr>
        <p:spPr>
          <a:xfrm>
            <a:off x="2687355" y="650700"/>
            <a:ext cx="238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NetBiosName.domain</a:t>
            </a:r>
            <a:endParaRPr b="0" sz="14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18" name="Google Shape;718;p57"/>
          <p:cNvSpPr txBox="1"/>
          <p:nvPr/>
        </p:nvSpPr>
        <p:spPr>
          <a:xfrm>
            <a:off x="910850" y="505800"/>
            <a:ext cx="3891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Objects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Organizational units (OU) 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Users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Groups</a:t>
            </a:r>
            <a:endParaRPr b="1"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Devices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Printers 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grpSp>
        <p:nvGrpSpPr>
          <p:cNvPr id="719" name="Google Shape;719;p57"/>
          <p:cNvGrpSpPr/>
          <p:nvPr/>
        </p:nvGrpSpPr>
        <p:grpSpPr>
          <a:xfrm>
            <a:off x="4646850" y="278475"/>
            <a:ext cx="6474850" cy="4554781"/>
            <a:chOff x="5564750" y="1314400"/>
            <a:chExt cx="6474850" cy="4554781"/>
          </a:xfrm>
        </p:grpSpPr>
        <p:pic>
          <p:nvPicPr>
            <p:cNvPr id="720" name="Google Shape;720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64750" y="1314400"/>
              <a:ext cx="6474850" cy="4554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" name="Google Shape;721;p57"/>
            <p:cNvSpPr/>
            <p:nvPr/>
          </p:nvSpPr>
          <p:spPr>
            <a:xfrm flipH="1">
              <a:off x="8489548" y="1734100"/>
              <a:ext cx="299100" cy="240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2" name="Google Shape;7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9800"/>
            <a:ext cx="353377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3924" y="3651806"/>
            <a:ext cx="3891601" cy="214504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7"/>
          <p:cNvSpPr/>
          <p:nvPr/>
        </p:nvSpPr>
        <p:spPr>
          <a:xfrm>
            <a:off x="1155647" y="3005600"/>
            <a:ext cx="1176000" cy="24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7"/>
          <p:cNvSpPr/>
          <p:nvPr/>
        </p:nvSpPr>
        <p:spPr>
          <a:xfrm>
            <a:off x="2068573" y="4941350"/>
            <a:ext cx="596400" cy="24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7"/>
          <p:cNvSpPr/>
          <p:nvPr/>
        </p:nvSpPr>
        <p:spPr>
          <a:xfrm>
            <a:off x="6705574" y="2569400"/>
            <a:ext cx="683400" cy="24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7"/>
          <p:cNvSpPr/>
          <p:nvPr/>
        </p:nvSpPr>
        <p:spPr>
          <a:xfrm>
            <a:off x="6705574" y="3692150"/>
            <a:ext cx="683400" cy="24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57"/>
          <p:cNvGrpSpPr/>
          <p:nvPr/>
        </p:nvGrpSpPr>
        <p:grpSpPr>
          <a:xfrm>
            <a:off x="6297525" y="4831050"/>
            <a:ext cx="2785800" cy="1458100"/>
            <a:chOff x="9040725" y="4983450"/>
            <a:chExt cx="2785800" cy="1458100"/>
          </a:xfrm>
        </p:grpSpPr>
        <p:sp>
          <p:nvSpPr>
            <p:cNvPr id="729" name="Google Shape;729;p57"/>
            <p:cNvSpPr/>
            <p:nvPr/>
          </p:nvSpPr>
          <p:spPr>
            <a:xfrm>
              <a:off x="9040725" y="4983450"/>
              <a:ext cx="904800" cy="7998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7"/>
            <p:cNvSpPr txBox="1"/>
            <p:nvPr/>
          </p:nvSpPr>
          <p:spPr>
            <a:xfrm>
              <a:off x="9053848" y="5783250"/>
              <a:ext cx="98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eljust.ies</a:t>
              </a:r>
              <a:endParaRPr/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10429850" y="4983450"/>
              <a:ext cx="904800" cy="799800"/>
            </a:xfrm>
            <a:prstGeom prst="triangle">
              <a:avLst>
                <a:gd fmla="val 50000" name="adj"/>
              </a:avLst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7"/>
            <p:cNvSpPr txBox="1"/>
            <p:nvPr/>
          </p:nvSpPr>
          <p:spPr>
            <a:xfrm>
              <a:off x="10593825" y="5783249"/>
              <a:ext cx="123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amapa.ies</a:t>
              </a:r>
              <a:endParaRPr/>
            </a:p>
          </p:txBody>
        </p:sp>
        <p:cxnSp>
          <p:nvCxnSpPr>
            <p:cNvPr id="733" name="Google Shape;733;p57"/>
            <p:cNvCxnSpPr>
              <a:stCxn id="729" idx="0"/>
              <a:endCxn id="731" idx="0"/>
            </p:cNvCxnSpPr>
            <p:nvPr/>
          </p:nvCxnSpPr>
          <p:spPr>
            <a:xfrm>
              <a:off x="9493125" y="4983450"/>
              <a:ext cx="138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4" name="Google Shape;734;p57"/>
            <p:cNvSpPr txBox="1"/>
            <p:nvPr/>
          </p:nvSpPr>
          <p:spPr>
            <a:xfrm>
              <a:off x="9698150" y="5108150"/>
              <a:ext cx="156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/>
                <a:t>Universal</a:t>
              </a:r>
              <a:endParaRPr b="1"/>
            </a:p>
          </p:txBody>
        </p:sp>
        <p:sp>
          <p:nvSpPr>
            <p:cNvPr id="735" name="Google Shape;735;p57"/>
            <p:cNvSpPr txBox="1"/>
            <p:nvPr/>
          </p:nvSpPr>
          <p:spPr>
            <a:xfrm>
              <a:off x="9144900" y="6031050"/>
              <a:ext cx="104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/>
                <a:t>Global A</a:t>
              </a:r>
              <a:endParaRPr b="1"/>
            </a:p>
          </p:txBody>
        </p:sp>
        <p:sp>
          <p:nvSpPr>
            <p:cNvPr id="736" name="Google Shape;736;p57"/>
            <p:cNvSpPr txBox="1"/>
            <p:nvPr/>
          </p:nvSpPr>
          <p:spPr>
            <a:xfrm>
              <a:off x="10429850" y="6041350"/>
              <a:ext cx="104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/>
                <a:t>Global B</a:t>
              </a:r>
              <a:endParaRPr b="1"/>
            </a:p>
          </p:txBody>
        </p:sp>
      </p:grpSp>
      <p:sp>
        <p:nvSpPr>
          <p:cNvPr id="737" name="Google Shape;737;p57"/>
          <p:cNvSpPr/>
          <p:nvPr/>
        </p:nvSpPr>
        <p:spPr>
          <a:xfrm>
            <a:off x="8357325" y="3523400"/>
            <a:ext cx="683400" cy="1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7"/>
          <p:cNvSpPr txBox="1"/>
          <p:nvPr/>
        </p:nvSpPr>
        <p:spPr>
          <a:xfrm>
            <a:off x="8992500" y="3407750"/>
            <a:ext cx="21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Active Directory</a:t>
            </a:r>
            <a:endParaRPr b="1"/>
          </a:p>
        </p:txBody>
      </p:sp>
      <p:sp>
        <p:nvSpPr>
          <p:cNvPr id="739" name="Google Shape;739;p57"/>
          <p:cNvSpPr txBox="1"/>
          <p:nvPr/>
        </p:nvSpPr>
        <p:spPr>
          <a:xfrm>
            <a:off x="8398275" y="3768500"/>
            <a:ext cx="10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email list</a:t>
            </a:r>
            <a:endParaRPr b="1"/>
          </a:p>
        </p:txBody>
      </p:sp>
      <p:cxnSp>
        <p:nvCxnSpPr>
          <p:cNvPr id="740" name="Google Shape;740;p57"/>
          <p:cNvCxnSpPr/>
          <p:nvPr/>
        </p:nvCxnSpPr>
        <p:spPr>
          <a:xfrm>
            <a:off x="6939725" y="4165950"/>
            <a:ext cx="406800" cy="65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57"/>
          <p:cNvCxnSpPr/>
          <p:nvPr/>
        </p:nvCxnSpPr>
        <p:spPr>
          <a:xfrm>
            <a:off x="6795500" y="4113500"/>
            <a:ext cx="550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2" name="Google Shape;74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50" y="6254050"/>
            <a:ext cx="107823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50" y="2906988"/>
            <a:ext cx="462915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8"/>
          <p:cNvSpPr txBox="1"/>
          <p:nvPr/>
        </p:nvSpPr>
        <p:spPr>
          <a:xfrm>
            <a:off x="910850" y="505800"/>
            <a:ext cx="3891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Objects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Organizational units (OU) 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Users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Groups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Devices</a:t>
            </a:r>
            <a:endParaRPr b="1"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Printers 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750" name="Google Shape;75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402" y="1206400"/>
            <a:ext cx="5473718" cy="3706937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8"/>
          <p:cNvSpPr/>
          <p:nvPr/>
        </p:nvSpPr>
        <p:spPr>
          <a:xfrm>
            <a:off x="5864775" y="3360850"/>
            <a:ext cx="2080500" cy="20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8"/>
          <p:cNvSpPr txBox="1"/>
          <p:nvPr/>
        </p:nvSpPr>
        <p:spPr>
          <a:xfrm>
            <a:off x="4412900" y="5394575"/>
            <a:ext cx="59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u="sng">
                <a:solidFill>
                  <a:schemeClr val="hlink"/>
                </a:solidFill>
                <a:hlinkClick r:id="rId5"/>
              </a:rPr>
              <a:t>https://github.com/BeyondTrust/pbis-open/releases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3" name="Google Shape;75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802" y="2226649"/>
            <a:ext cx="442775" cy="5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8"/>
          <p:cNvSpPr txBox="1"/>
          <p:nvPr/>
        </p:nvSpPr>
        <p:spPr>
          <a:xfrm>
            <a:off x="2012700" y="2306150"/>
            <a:ext cx="30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Steps to add a Raspbian to Domine</a:t>
            </a:r>
            <a:endParaRPr/>
          </a:p>
        </p:txBody>
      </p:sp>
      <p:sp>
        <p:nvSpPr>
          <p:cNvPr id="755" name="Google Shape;755;p58"/>
          <p:cNvSpPr txBox="1"/>
          <p:nvPr/>
        </p:nvSpPr>
        <p:spPr>
          <a:xfrm>
            <a:off x="5395775" y="3232675"/>
            <a:ext cx="3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FF0000"/>
                </a:solidFill>
              </a:rPr>
              <a:t>1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756" name="Google Shape;756;p58"/>
          <p:cNvSpPr txBox="1"/>
          <p:nvPr/>
        </p:nvSpPr>
        <p:spPr>
          <a:xfrm>
            <a:off x="4097300" y="5398150"/>
            <a:ext cx="3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FF0000"/>
                </a:solidFill>
              </a:rPr>
              <a:t>2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757" name="Google Shape;757;p5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58050" y="5249500"/>
            <a:ext cx="690350" cy="6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58"/>
          <p:cNvSpPr txBox="1"/>
          <p:nvPr/>
        </p:nvSpPr>
        <p:spPr>
          <a:xfrm>
            <a:off x="2268200" y="3320800"/>
            <a:ext cx="18291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765" name="Google Shape;7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75" y="238475"/>
            <a:ext cx="67246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9"/>
          <p:cNvSpPr txBox="1"/>
          <p:nvPr/>
        </p:nvSpPr>
        <p:spPr>
          <a:xfrm>
            <a:off x="962475" y="907475"/>
            <a:ext cx="65568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9"/>
          <p:cNvSpPr txBox="1"/>
          <p:nvPr/>
        </p:nvSpPr>
        <p:spPr>
          <a:xfrm>
            <a:off x="395700" y="876725"/>
            <a:ext cx="9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FF0000"/>
                </a:solidFill>
              </a:rPr>
              <a:t>3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768" name="Google Shape;76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806" y="4978238"/>
            <a:ext cx="68389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59"/>
          <p:cNvSpPr txBox="1"/>
          <p:nvPr/>
        </p:nvSpPr>
        <p:spPr>
          <a:xfrm>
            <a:off x="1891225" y="4902050"/>
            <a:ext cx="65568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9"/>
          <p:cNvSpPr txBox="1"/>
          <p:nvPr/>
        </p:nvSpPr>
        <p:spPr>
          <a:xfrm>
            <a:off x="1553047" y="4872283"/>
            <a:ext cx="9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FF0000"/>
                </a:solidFill>
              </a:rPr>
              <a:t>5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771" name="Google Shape;77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575" y="3830800"/>
            <a:ext cx="5553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9"/>
          <p:cNvSpPr txBox="1"/>
          <p:nvPr/>
        </p:nvSpPr>
        <p:spPr>
          <a:xfrm>
            <a:off x="2866847" y="3830808"/>
            <a:ext cx="9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FF0000"/>
                </a:solidFill>
              </a:rPr>
              <a:t>4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773" name="Google Shape;773;p59"/>
          <p:cNvCxnSpPr/>
          <p:nvPr/>
        </p:nvCxnSpPr>
        <p:spPr>
          <a:xfrm flipH="1">
            <a:off x="3173075" y="3738175"/>
            <a:ext cx="14400" cy="100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59"/>
          <p:cNvSpPr/>
          <p:nvPr/>
        </p:nvSpPr>
        <p:spPr>
          <a:xfrm>
            <a:off x="8286375" y="1241425"/>
            <a:ext cx="2704800" cy="113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9A337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/>
              <a:t>Be carefully with /etc/resolv.conf</a:t>
            </a:r>
            <a:endParaRPr sz="1800"/>
          </a:p>
        </p:txBody>
      </p:sp>
      <p:cxnSp>
        <p:nvCxnSpPr>
          <p:cNvPr id="775" name="Google Shape;775;p59"/>
          <p:cNvCxnSpPr/>
          <p:nvPr/>
        </p:nvCxnSpPr>
        <p:spPr>
          <a:xfrm>
            <a:off x="3669825" y="6262500"/>
            <a:ext cx="2009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782" name="Google Shape;7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25" y="360525"/>
            <a:ext cx="38576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25" y="798675"/>
            <a:ext cx="6706850" cy="34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0"/>
          <p:cNvSpPr txBox="1"/>
          <p:nvPr/>
        </p:nvSpPr>
        <p:spPr>
          <a:xfrm>
            <a:off x="333847" y="2738683"/>
            <a:ext cx="9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FF0000"/>
                </a:solidFill>
              </a:rPr>
              <a:t>6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785" name="Google Shape;785;p60"/>
          <p:cNvSpPr/>
          <p:nvPr/>
        </p:nvSpPr>
        <p:spPr>
          <a:xfrm>
            <a:off x="689875" y="2950200"/>
            <a:ext cx="3857700" cy="17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6" name="Google Shape;786;p60"/>
          <p:cNvCxnSpPr/>
          <p:nvPr/>
        </p:nvCxnSpPr>
        <p:spPr>
          <a:xfrm flipH="1">
            <a:off x="460250" y="295950"/>
            <a:ext cx="14400" cy="63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7" name="Google Shape;78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750" y="3929825"/>
            <a:ext cx="55245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0"/>
          <p:cNvPicPr preferRelativeResize="0"/>
          <p:nvPr/>
        </p:nvPicPr>
        <p:blipFill rotWithShape="1">
          <a:blip r:embed="rId6">
            <a:alphaModFix/>
          </a:blip>
          <a:srcRect b="11024" l="0" r="0" t="0"/>
          <a:stretch/>
        </p:blipFill>
        <p:spPr>
          <a:xfrm>
            <a:off x="2892750" y="4253675"/>
            <a:ext cx="7150750" cy="25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0"/>
          <p:cNvSpPr txBox="1"/>
          <p:nvPr/>
        </p:nvSpPr>
        <p:spPr>
          <a:xfrm>
            <a:off x="2514922" y="6419383"/>
            <a:ext cx="9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FF0000"/>
                </a:solidFill>
              </a:rPr>
              <a:t>7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790" name="Google Shape;790;p60"/>
          <p:cNvSpPr/>
          <p:nvPr/>
        </p:nvSpPr>
        <p:spPr>
          <a:xfrm>
            <a:off x="2887881" y="6425868"/>
            <a:ext cx="3138600" cy="32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797" name="Google Shape;7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550" y="1418563"/>
            <a:ext cx="7629525" cy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50" y="285750"/>
            <a:ext cx="333375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1"/>
          <p:cNvSpPr txBox="1"/>
          <p:nvPr/>
        </p:nvSpPr>
        <p:spPr>
          <a:xfrm>
            <a:off x="194547" y="365783"/>
            <a:ext cx="9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800">
                <a:solidFill>
                  <a:srgbClr val="FF0000"/>
                </a:solidFill>
              </a:rPr>
              <a:t>8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2"/>
          <p:cNvSpPr txBox="1"/>
          <p:nvPr/>
        </p:nvSpPr>
        <p:spPr>
          <a:xfrm>
            <a:off x="910850" y="505800"/>
            <a:ext cx="3891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Objects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Organizational units (OU) 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Users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Groups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Devices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Printers</a:t>
            </a:r>
            <a:r>
              <a:rPr lang="ca-ES" sz="1800">
                <a:solidFill>
                  <a:srgbClr val="3F3F3F"/>
                </a:solidFill>
              </a:rPr>
              <a:t> 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806" name="Google Shape;806;p62"/>
          <p:cNvSpPr txBox="1"/>
          <p:nvPr/>
        </p:nvSpPr>
        <p:spPr>
          <a:xfrm>
            <a:off x="5238900" y="2103800"/>
            <a:ext cx="5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u="sng">
                <a:solidFill>
                  <a:schemeClr val="hlink"/>
                </a:solidFill>
                <a:hlinkClick r:id="rId3"/>
              </a:rPr>
              <a:t>https://pdfcreator.uptodown.com/windows/descargar/43392</a:t>
            </a:r>
            <a:endParaRPr/>
          </a:p>
        </p:txBody>
      </p:sp>
      <p:pic>
        <p:nvPicPr>
          <p:cNvPr id="807" name="Google Shape;8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975" y="635900"/>
            <a:ext cx="36957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275" y="2337525"/>
            <a:ext cx="28194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850" y="4065913"/>
            <a:ext cx="366712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4900" y="2907000"/>
            <a:ext cx="476250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5300" y="3467676"/>
            <a:ext cx="3454800" cy="26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2"/>
          <p:cNvSpPr/>
          <p:nvPr/>
        </p:nvSpPr>
        <p:spPr>
          <a:xfrm>
            <a:off x="3353750" y="5127975"/>
            <a:ext cx="790200" cy="3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2"/>
          <p:cNvSpPr/>
          <p:nvPr/>
        </p:nvSpPr>
        <p:spPr>
          <a:xfrm>
            <a:off x="5888125" y="5532775"/>
            <a:ext cx="2726400" cy="59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2"/>
          <p:cNvSpPr/>
          <p:nvPr/>
        </p:nvSpPr>
        <p:spPr>
          <a:xfrm>
            <a:off x="8840150" y="4958625"/>
            <a:ext cx="3115800" cy="59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821" name="Google Shape;8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5297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775" y="152400"/>
            <a:ext cx="471487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0675" y="152400"/>
            <a:ext cx="3530782" cy="272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57150">
              <a:srgbClr val="000000">
                <a:alpha val="50000"/>
              </a:srgbClr>
            </a:outerShdw>
          </a:effectLst>
        </p:spPr>
      </p:pic>
      <p:pic>
        <p:nvPicPr>
          <p:cNvPr id="824" name="Google Shape;82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0682" y="2876550"/>
            <a:ext cx="3507519" cy="272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620000" dist="85725">
              <a:srgbClr val="000000">
                <a:alpha val="50000"/>
              </a:srgbClr>
            </a:outerShdw>
          </a:effectLst>
        </p:spPr>
      </p:pic>
      <p:pic>
        <p:nvPicPr>
          <p:cNvPr id="825" name="Google Shape;82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663" y="4537875"/>
            <a:ext cx="2613137" cy="20266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</p:pic>
      <p:sp>
        <p:nvSpPr>
          <p:cNvPr id="826" name="Google Shape;826;p63"/>
          <p:cNvSpPr/>
          <p:nvPr/>
        </p:nvSpPr>
        <p:spPr>
          <a:xfrm>
            <a:off x="396050" y="1741300"/>
            <a:ext cx="4244700" cy="82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3"/>
          <p:cNvSpPr/>
          <p:nvPr/>
        </p:nvSpPr>
        <p:spPr>
          <a:xfrm>
            <a:off x="5413975" y="1741300"/>
            <a:ext cx="1800600" cy="3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50" y="3981450"/>
            <a:ext cx="7463425" cy="272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Google Shape;829;p63"/>
          <p:cNvCxnSpPr/>
          <p:nvPr/>
        </p:nvCxnSpPr>
        <p:spPr>
          <a:xfrm>
            <a:off x="1750725" y="2441225"/>
            <a:ext cx="846600" cy="269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0" name="Google Shape;830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5363" y="4999925"/>
            <a:ext cx="3044225" cy="170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837" name="Google Shape;8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48" y="219875"/>
            <a:ext cx="6079299" cy="60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4"/>
          <p:cNvPicPr preferRelativeResize="0"/>
          <p:nvPr/>
        </p:nvPicPr>
        <p:blipFill rotWithShape="1">
          <a:blip r:embed="rId4">
            <a:alphaModFix/>
          </a:blip>
          <a:srcRect b="43569" l="0" r="64709" t="0"/>
          <a:stretch/>
        </p:blipFill>
        <p:spPr>
          <a:xfrm>
            <a:off x="152400" y="152400"/>
            <a:ext cx="3223926" cy="32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64"/>
          <p:cNvSpPr/>
          <p:nvPr/>
        </p:nvSpPr>
        <p:spPr>
          <a:xfrm>
            <a:off x="158975" y="1131700"/>
            <a:ext cx="19869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4"/>
          <p:cNvSpPr/>
          <p:nvPr/>
        </p:nvSpPr>
        <p:spPr>
          <a:xfrm>
            <a:off x="5425250" y="3857950"/>
            <a:ext cx="4373400" cy="53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4"/>
          <p:cNvSpPr/>
          <p:nvPr/>
        </p:nvSpPr>
        <p:spPr>
          <a:xfrm>
            <a:off x="5498600" y="1955800"/>
            <a:ext cx="19869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848" name="Google Shape;8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03679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479" y="1676400"/>
            <a:ext cx="8431121" cy="354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979" y="387125"/>
            <a:ext cx="2789071" cy="285508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5"/>
          <p:cNvSpPr/>
          <p:nvPr/>
        </p:nvSpPr>
        <p:spPr>
          <a:xfrm>
            <a:off x="407350" y="3276600"/>
            <a:ext cx="1602900" cy="23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2" name="Google Shape;85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3677" y="3339361"/>
            <a:ext cx="3113223" cy="32060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14300">
              <a:srgbClr val="000000">
                <a:alpha val="50000"/>
              </a:srgbClr>
            </a:outerShdw>
          </a:effectLst>
        </p:spPr>
      </p:pic>
      <p:pic>
        <p:nvPicPr>
          <p:cNvPr id="853" name="Google Shape;85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7725" y="3333025"/>
            <a:ext cx="3147136" cy="321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14300">
              <a:srgbClr val="000000">
                <a:alpha val="50000"/>
              </a:srgbClr>
            </a:outerShdw>
          </a:effectLst>
        </p:spPr>
      </p:pic>
      <p:sp>
        <p:nvSpPr>
          <p:cNvPr id="854" name="Google Shape;854;p65"/>
          <p:cNvSpPr/>
          <p:nvPr/>
        </p:nvSpPr>
        <p:spPr>
          <a:xfrm>
            <a:off x="5909838" y="2040450"/>
            <a:ext cx="1602900" cy="23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5"/>
          <p:cNvSpPr/>
          <p:nvPr/>
        </p:nvSpPr>
        <p:spPr>
          <a:xfrm>
            <a:off x="5294550" y="4428075"/>
            <a:ext cx="1602900" cy="79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5"/>
          <p:cNvSpPr/>
          <p:nvPr/>
        </p:nvSpPr>
        <p:spPr>
          <a:xfrm>
            <a:off x="8517525" y="4428075"/>
            <a:ext cx="1602900" cy="23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5"/>
          <p:cNvSpPr/>
          <p:nvPr/>
        </p:nvSpPr>
        <p:spPr>
          <a:xfrm>
            <a:off x="10533475" y="4857050"/>
            <a:ext cx="343500" cy="79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864" name="Google Shape;86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725" y="152400"/>
            <a:ext cx="7191375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9052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6"/>
          <p:cNvPicPr preferRelativeResize="0"/>
          <p:nvPr/>
        </p:nvPicPr>
        <p:blipFill rotWithShape="1">
          <a:blip r:embed="rId5">
            <a:alphaModFix/>
          </a:blip>
          <a:srcRect b="0" l="0" r="0" t="3128"/>
          <a:stretch/>
        </p:blipFill>
        <p:spPr>
          <a:xfrm>
            <a:off x="6593200" y="2204150"/>
            <a:ext cx="2247900" cy="189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171450">
              <a:srgbClr val="000000">
                <a:alpha val="50000"/>
              </a:srgbClr>
            </a:outerShdw>
          </a:effectLst>
        </p:spPr>
      </p:pic>
      <p:sp>
        <p:nvSpPr>
          <p:cNvPr id="867" name="Google Shape;867;p66"/>
          <p:cNvSpPr/>
          <p:nvPr/>
        </p:nvSpPr>
        <p:spPr>
          <a:xfrm>
            <a:off x="6795975" y="2204150"/>
            <a:ext cx="1602900" cy="18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8" name="Google Shape;86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075" y="3520375"/>
            <a:ext cx="3667125" cy="166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42875">
              <a:srgbClr val="000000">
                <a:alpha val="50000"/>
              </a:srgbClr>
            </a:outerShdw>
          </a:effectLst>
        </p:spPr>
      </p:pic>
      <p:sp>
        <p:nvSpPr>
          <p:cNvPr id="869" name="Google Shape;869;p66"/>
          <p:cNvSpPr/>
          <p:nvPr/>
        </p:nvSpPr>
        <p:spPr>
          <a:xfrm>
            <a:off x="8257875" y="4061175"/>
            <a:ext cx="1602900" cy="2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Preparing Scenario</a:t>
            </a:r>
            <a:endParaRPr/>
          </a:p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100" y="2601325"/>
            <a:ext cx="4743701" cy="28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3237525" y="5426675"/>
            <a:ext cx="29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 u="sng">
                <a:solidFill>
                  <a:srgbClr val="66666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Font:</a:t>
            </a:r>
            <a:r>
              <a:rPr i="1" lang="ca-ES" sz="1100" u="sng">
                <a:solidFill>
                  <a:srgbClr val="66666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https://techcommunity.microsoft.com</a:t>
            </a:r>
            <a:endParaRPr i="1" sz="1100">
              <a:solidFill>
                <a:srgbClr val="666666"/>
              </a:solidFill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3636600" y="2293525"/>
            <a:ext cx="171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BIOS setup</a:t>
            </a:r>
            <a:endParaRPr b="0" sz="14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910850" y="11916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Bios Virtualization On</a:t>
            </a:r>
            <a:endParaRPr b="1"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Hyper-V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Virtual Box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Install Windows 2019 </a:t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876" name="Google Shape;8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100" y="774325"/>
            <a:ext cx="43624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893401" cy="48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0100" y="3840701"/>
            <a:ext cx="44386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67"/>
          <p:cNvSpPr/>
          <p:nvPr/>
        </p:nvSpPr>
        <p:spPr>
          <a:xfrm>
            <a:off x="2797650" y="3903125"/>
            <a:ext cx="1109400" cy="2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7"/>
          <p:cNvSpPr/>
          <p:nvPr/>
        </p:nvSpPr>
        <p:spPr>
          <a:xfrm>
            <a:off x="7224925" y="2192850"/>
            <a:ext cx="903900" cy="2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7"/>
          <p:cNvSpPr/>
          <p:nvPr/>
        </p:nvSpPr>
        <p:spPr>
          <a:xfrm>
            <a:off x="7309625" y="4179725"/>
            <a:ext cx="1602900" cy="65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888" name="Google Shape;8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713" y="929500"/>
            <a:ext cx="2981325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136913" cy="566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954" y="2723325"/>
            <a:ext cx="4100975" cy="309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95250">
              <a:srgbClr val="000000">
                <a:alpha val="50000"/>
              </a:srgbClr>
            </a:outerShdw>
          </a:effectLst>
        </p:spPr>
      </p:pic>
      <p:sp>
        <p:nvSpPr>
          <p:cNvPr id="891" name="Google Shape;891;p68"/>
          <p:cNvSpPr/>
          <p:nvPr/>
        </p:nvSpPr>
        <p:spPr>
          <a:xfrm>
            <a:off x="1224900" y="2390425"/>
            <a:ext cx="1056300" cy="2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2" name="Google Shape;892;p68"/>
          <p:cNvCxnSpPr>
            <a:endCxn id="891" idx="1"/>
          </p:cNvCxnSpPr>
          <p:nvPr/>
        </p:nvCxnSpPr>
        <p:spPr>
          <a:xfrm flipH="1" rot="10800000">
            <a:off x="813600" y="2528725"/>
            <a:ext cx="411300" cy="72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3" name="Google Shape;893;p68"/>
          <p:cNvSpPr/>
          <p:nvPr/>
        </p:nvSpPr>
        <p:spPr>
          <a:xfrm>
            <a:off x="7992600" y="3254125"/>
            <a:ext cx="2913300" cy="97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8"/>
          <p:cNvSpPr/>
          <p:nvPr/>
        </p:nvSpPr>
        <p:spPr>
          <a:xfrm>
            <a:off x="7992600" y="2452500"/>
            <a:ext cx="1602900" cy="21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9575" y="3587900"/>
            <a:ext cx="5124449" cy="31381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</p:pic>
      <p:sp>
        <p:nvSpPr>
          <p:cNvPr id="896" name="Google Shape;896;p68"/>
          <p:cNvSpPr/>
          <p:nvPr/>
        </p:nvSpPr>
        <p:spPr>
          <a:xfrm>
            <a:off x="2308625" y="4219225"/>
            <a:ext cx="2264400" cy="95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8"/>
          <p:cNvSpPr/>
          <p:nvPr/>
        </p:nvSpPr>
        <p:spPr>
          <a:xfrm>
            <a:off x="6626625" y="4732875"/>
            <a:ext cx="683400" cy="2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04" name="Google Shape;9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00" y="699818"/>
            <a:ext cx="3520794" cy="230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25" y="415575"/>
            <a:ext cx="3762375" cy="23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4800" y="729822"/>
            <a:ext cx="3603124" cy="227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825" y="3197087"/>
            <a:ext cx="3200400" cy="18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824" y="197925"/>
            <a:ext cx="34575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9"/>
          <p:cNvPicPr preferRelativeResize="0"/>
          <p:nvPr/>
        </p:nvPicPr>
        <p:blipFill rotWithShape="1">
          <a:blip r:embed="rId8">
            <a:alphaModFix/>
          </a:blip>
          <a:srcRect b="19497" l="0" r="0" t="0"/>
          <a:stretch/>
        </p:blipFill>
        <p:spPr>
          <a:xfrm>
            <a:off x="8252000" y="907100"/>
            <a:ext cx="3762374" cy="18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69"/>
          <p:cNvSpPr/>
          <p:nvPr/>
        </p:nvSpPr>
        <p:spPr>
          <a:xfrm>
            <a:off x="8052900" y="2357588"/>
            <a:ext cx="3823500" cy="1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750" y="3570111"/>
            <a:ext cx="5706599" cy="292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06797" y="4513663"/>
            <a:ext cx="3288606" cy="1892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76200">
              <a:srgbClr val="000000">
                <a:alpha val="50000"/>
              </a:srgbClr>
            </a:outerShdw>
          </a:effectLst>
        </p:spPr>
      </p:pic>
      <p:sp>
        <p:nvSpPr>
          <p:cNvPr id="913" name="Google Shape;913;p69"/>
          <p:cNvSpPr/>
          <p:nvPr/>
        </p:nvSpPr>
        <p:spPr>
          <a:xfrm>
            <a:off x="449265" y="5025400"/>
            <a:ext cx="737100" cy="1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9"/>
          <p:cNvSpPr txBox="1"/>
          <p:nvPr/>
        </p:nvSpPr>
        <p:spPr>
          <a:xfrm>
            <a:off x="3568225" y="5658550"/>
            <a:ext cx="6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rgbClr val="FF0000"/>
                </a:solidFill>
              </a:rPr>
              <a:t>root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15" name="Google Shape;915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3400" y="3296293"/>
            <a:ext cx="3288600" cy="172911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69"/>
          <p:cNvSpPr/>
          <p:nvPr/>
        </p:nvSpPr>
        <p:spPr>
          <a:xfrm>
            <a:off x="6107363" y="4692375"/>
            <a:ext cx="1710600" cy="1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7" name="Google Shape;917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98000" y="5258074"/>
            <a:ext cx="3187549" cy="15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69"/>
          <p:cNvSpPr/>
          <p:nvPr/>
        </p:nvSpPr>
        <p:spPr>
          <a:xfrm>
            <a:off x="5997988" y="5314513"/>
            <a:ext cx="1710600" cy="1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9" name="Google Shape;919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16870" y="3296289"/>
            <a:ext cx="3832637" cy="23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26" name="Google Shape;9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00" y="2294213"/>
            <a:ext cx="5237900" cy="442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300" y="4079399"/>
            <a:ext cx="4114801" cy="24794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20000" dist="114300">
              <a:srgbClr val="000000">
                <a:alpha val="50000"/>
              </a:srgbClr>
            </a:outerShdw>
          </a:effectLst>
        </p:spPr>
      </p:pic>
      <p:pic>
        <p:nvPicPr>
          <p:cNvPr id="928" name="Google Shape;92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0675" y="4943058"/>
            <a:ext cx="3453850" cy="19295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0000" dist="57150">
              <a:srgbClr val="000000">
                <a:alpha val="50000"/>
              </a:srgbClr>
            </a:outerShdw>
          </a:effectLst>
        </p:spPr>
      </p:pic>
      <p:pic>
        <p:nvPicPr>
          <p:cNvPr id="929" name="Google Shape;92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2725" y="646300"/>
            <a:ext cx="2346200" cy="1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5800" y="646300"/>
            <a:ext cx="3710251" cy="3236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114300">
              <a:srgbClr val="000000">
                <a:alpha val="50000"/>
              </a:srgbClr>
            </a:outerShdw>
          </a:effectLst>
        </p:spPr>
      </p:pic>
      <p:pic>
        <p:nvPicPr>
          <p:cNvPr id="931" name="Google Shape;931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5800" y="1754200"/>
            <a:ext cx="4720650" cy="149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>
                <a:latin typeface="Arial"/>
                <a:ea typeface="Arial"/>
                <a:cs typeface="Arial"/>
                <a:sym typeface="Arial"/>
              </a:rPr>
              <a:t>To finish....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38" name="Google Shape;938;p71"/>
          <p:cNvSpPr txBox="1"/>
          <p:nvPr/>
        </p:nvSpPr>
        <p:spPr>
          <a:xfrm>
            <a:off x="3343275" y="3493462"/>
            <a:ext cx="568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 sz="6000">
                <a:solidFill>
                  <a:srgbClr val="AB7D20"/>
                </a:solidFill>
                <a:latin typeface="Arial Black"/>
                <a:ea typeface="Arial Black"/>
                <a:cs typeface="Arial Black"/>
                <a:sym typeface="Arial Black"/>
              </a:rPr>
              <a:t>Thanks!</a:t>
            </a:r>
            <a:endParaRPr b="1" i="1" sz="6000">
              <a:solidFill>
                <a:srgbClr val="AB7D2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750" y="211750"/>
            <a:ext cx="5173250" cy="494331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213" y="1473850"/>
            <a:ext cx="2658887" cy="34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313" y="2390150"/>
            <a:ext cx="2562250" cy="227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104775">
              <a:srgbClr val="000000">
                <a:alpha val="50000"/>
              </a:srgbClr>
            </a:outerShdw>
          </a:effectLst>
        </p:spPr>
      </p:pic>
      <p:sp>
        <p:nvSpPr>
          <p:cNvPr id="207" name="Google Shape;207;p23"/>
          <p:cNvSpPr/>
          <p:nvPr/>
        </p:nvSpPr>
        <p:spPr>
          <a:xfrm>
            <a:off x="3711213" y="1094788"/>
            <a:ext cx="171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GUI Hyper-V setup</a:t>
            </a:r>
            <a:endParaRPr b="0" sz="14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23"/>
          <p:cNvGrpSpPr/>
          <p:nvPr/>
        </p:nvGrpSpPr>
        <p:grpSpPr>
          <a:xfrm>
            <a:off x="415824" y="4295988"/>
            <a:ext cx="8585401" cy="2415888"/>
            <a:chOff x="796074" y="4368263"/>
            <a:chExt cx="8585401" cy="2415888"/>
          </a:xfrm>
        </p:grpSpPr>
        <p:sp>
          <p:nvSpPr>
            <p:cNvPr id="209" name="Google Shape;209;p23"/>
            <p:cNvSpPr txBox="1"/>
            <p:nvPr/>
          </p:nvSpPr>
          <p:spPr>
            <a:xfrm>
              <a:off x="2425925" y="5217025"/>
              <a:ext cx="6015900" cy="5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ca-ES" sz="1300" u="sng">
                  <a:hlinkClick r:id="rId6"/>
                </a:rPr>
                <a:t>Allow Hyper-V en Windows 10 Professional, Educational or Enterprise</a:t>
              </a:r>
              <a:endParaRPr b="1" i="1" sz="1300"/>
            </a:p>
          </p:txBody>
        </p:sp>
        <p:sp>
          <p:nvSpPr>
            <p:cNvPr id="210" name="Google Shape;210;p23"/>
            <p:cNvSpPr txBox="1"/>
            <p:nvPr/>
          </p:nvSpPr>
          <p:spPr>
            <a:xfrm>
              <a:off x="1888075" y="5753425"/>
              <a:ext cx="64638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100">
                  <a:solidFill>
                    <a:srgbClr val="0101F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Enable-WindowsOptionalFeature</a:t>
              </a:r>
              <a:r>
                <a:rPr lang="ca-ES" sz="1100">
                  <a:solidFill>
                    <a:srgbClr val="007D9A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-Online -FeatureName</a:t>
              </a:r>
              <a:r>
                <a:rPr lang="ca-ES" sz="1100">
                  <a:solidFill>
                    <a:srgbClr val="17171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ca-ES" sz="1100">
                  <a:solidFill>
                    <a:srgbClr val="0101F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Microsoft-Hyper</a:t>
              </a:r>
              <a:r>
                <a:rPr lang="ca-ES" sz="1100">
                  <a:solidFill>
                    <a:srgbClr val="17171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-V</a:t>
              </a:r>
              <a:r>
                <a:rPr lang="ca-ES" sz="1100">
                  <a:solidFill>
                    <a:srgbClr val="007D9A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-All</a:t>
              </a:r>
              <a:endParaRPr sz="1100">
                <a:solidFill>
                  <a:srgbClr val="17171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295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17171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295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7D9A"/>
                </a:solidFill>
              </a:endParaRPr>
            </a:p>
          </p:txBody>
        </p:sp>
        <p:sp>
          <p:nvSpPr>
            <p:cNvPr id="211" name="Google Shape;211;p23"/>
            <p:cNvSpPr txBox="1"/>
            <p:nvPr/>
          </p:nvSpPr>
          <p:spPr>
            <a:xfrm>
              <a:off x="1888075" y="6041350"/>
              <a:ext cx="74934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100">
                  <a:solidFill>
                    <a:srgbClr val="17171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DISM /Online /</a:t>
              </a:r>
              <a:r>
                <a:rPr lang="ca-ES" sz="1100">
                  <a:solidFill>
                    <a:srgbClr val="0101F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Enable-Feature</a:t>
              </a:r>
              <a:r>
                <a:rPr lang="ca-ES" sz="1100">
                  <a:solidFill>
                    <a:srgbClr val="17171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/All /FeatureName:</a:t>
              </a:r>
              <a:r>
                <a:rPr lang="ca-ES" sz="1100">
                  <a:solidFill>
                    <a:srgbClr val="0101F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Microsoft-Hyper</a:t>
              </a:r>
              <a:r>
                <a:rPr lang="ca-ES" sz="1100">
                  <a:solidFill>
                    <a:srgbClr val="17171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-V</a:t>
              </a:r>
              <a:endParaRPr sz="1100">
                <a:solidFill>
                  <a:srgbClr val="17171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295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171717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295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171717"/>
                </a:solidFill>
              </a:endParaRPr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206816" y="6070011"/>
              <a:ext cx="593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ca-ES" sz="14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CMD</a:t>
              </a:r>
              <a:endParaRPr b="0" sz="14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796074" y="5753428"/>
              <a:ext cx="1092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ca-ES" sz="14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PowerShell</a:t>
              </a:r>
              <a:endParaRPr b="0" sz="14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" name="Google Shape;21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0850" y="4368263"/>
              <a:ext cx="1320800" cy="132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23"/>
          <p:cNvSpPr txBox="1"/>
          <p:nvPr/>
        </p:nvSpPr>
        <p:spPr>
          <a:xfrm>
            <a:off x="910850" y="11916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Bios Virtualization On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Hyper-V</a:t>
            </a:r>
            <a:endParaRPr b="1"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Virtual Box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Install Windows 2019 </a:t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6948" y="1336977"/>
            <a:ext cx="1993725" cy="3722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40000" dist="11430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9">
            <a:alphaModFix/>
          </a:blip>
          <a:srcRect b="37118" l="0" r="19601" t="0"/>
          <a:stretch/>
        </p:blipFill>
        <p:spPr>
          <a:xfrm>
            <a:off x="7968075" y="2509150"/>
            <a:ext cx="4087950" cy="3024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66675">
              <a:srgbClr val="000000">
                <a:alpha val="50000"/>
              </a:srgbClr>
            </a:outerShdw>
          </a:effectLst>
        </p:spPr>
      </p:pic>
      <p:sp>
        <p:nvSpPr>
          <p:cNvPr id="218" name="Google Shape;218;p23"/>
          <p:cNvSpPr/>
          <p:nvPr/>
        </p:nvSpPr>
        <p:spPr>
          <a:xfrm>
            <a:off x="10834250" y="1530275"/>
            <a:ext cx="1022700" cy="24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6834825" y="1779400"/>
            <a:ext cx="17166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910850" y="11916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Bios Virtualization On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Hyper-V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Virtual Box</a:t>
            </a:r>
            <a:endParaRPr b="1" sz="1800">
              <a:solidFill>
                <a:srgbClr val="3F3F3F"/>
              </a:solidFill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899" y="1872700"/>
            <a:ext cx="5992454" cy="364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588" y="2805950"/>
            <a:ext cx="5546736" cy="352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/>
          <p:nvPr/>
        </p:nvSpPr>
        <p:spPr>
          <a:xfrm>
            <a:off x="3910850" y="5518338"/>
            <a:ext cx="171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Under VBox setup</a:t>
            </a:r>
            <a:endParaRPr b="0" sz="14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75" y="2524877"/>
            <a:ext cx="2255401" cy="13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51" y="3393225"/>
            <a:ext cx="4015549" cy="30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910850" y="1191600"/>
            <a:ext cx="3183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Windows 2019 VM</a:t>
            </a:r>
            <a:endParaRPr b="1"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Name: S1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Generation: 2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Standard Edition GUI 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RAM: 2048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Drive: 30GB+30GB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PasswOrd: </a:t>
            </a:r>
            <a:r>
              <a:rPr i="1" lang="ca-ES" sz="1800">
                <a:solidFill>
                  <a:srgbClr val="3F3F3F"/>
                </a:solidFill>
              </a:rPr>
              <a:t>Pa$$w</a:t>
            </a:r>
            <a:r>
              <a:rPr b="1" i="1" lang="ca-ES" sz="1800">
                <a:solidFill>
                  <a:srgbClr val="3F3F3F"/>
                </a:solidFill>
              </a:rPr>
              <a:t>0</a:t>
            </a:r>
            <a:r>
              <a:rPr i="1" lang="ca-ES" sz="1800">
                <a:solidFill>
                  <a:srgbClr val="3F3F3F"/>
                </a:solidFill>
              </a:rPr>
              <a:t>rd</a:t>
            </a:r>
            <a:r>
              <a:rPr lang="ca-ES" sz="1800">
                <a:solidFill>
                  <a:srgbClr val="3F3F3F"/>
                </a:solidFill>
              </a:rPr>
              <a:t> </a:t>
            </a:r>
            <a:endParaRPr sz="1800">
              <a:solidFill>
                <a:srgbClr val="3F3F3F"/>
              </a:solidFill>
            </a:endParaRPr>
          </a:p>
        </p:txBody>
      </p:sp>
      <p:grpSp>
        <p:nvGrpSpPr>
          <p:cNvPr id="239" name="Google Shape;239;p25"/>
          <p:cNvGrpSpPr/>
          <p:nvPr/>
        </p:nvGrpSpPr>
        <p:grpSpPr>
          <a:xfrm>
            <a:off x="5107100" y="617428"/>
            <a:ext cx="6339300" cy="5255926"/>
            <a:chOff x="4910400" y="1473040"/>
            <a:chExt cx="6339300" cy="5255926"/>
          </a:xfrm>
        </p:grpSpPr>
        <p:pic>
          <p:nvPicPr>
            <p:cNvPr id="240" name="Google Shape;24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10400" y="1473040"/>
              <a:ext cx="6339300" cy="5255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8725" y="2907821"/>
              <a:ext cx="3177100" cy="691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" name="Google Shape;2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6699" y="5093275"/>
            <a:ext cx="1624700" cy="6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>
            <a:off x="7784050" y="2019925"/>
            <a:ext cx="2054700" cy="49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5866700" y="3501800"/>
            <a:ext cx="2054700" cy="140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8391000" y="3799734"/>
            <a:ext cx="2054700" cy="13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8391000" y="4104534"/>
            <a:ext cx="2054700" cy="13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9583000" y="5399925"/>
            <a:ext cx="1624800" cy="13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>
            <a:off x="1022350" y="4528874"/>
            <a:ext cx="3183300" cy="13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6587000" y="5754950"/>
            <a:ext cx="28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Win+R and ncpa.cpl</a:t>
            </a:r>
            <a:endParaRPr b="0" sz="14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Server Manager</a:t>
            </a:r>
            <a:endParaRPr/>
          </a:p>
        </p:txBody>
      </p:sp>
      <p:sp>
        <p:nvSpPr>
          <p:cNvPr id="256" name="Google Shape;256;p2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175" y="435325"/>
            <a:ext cx="7212349" cy="59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15" y="3430275"/>
            <a:ext cx="3343275" cy="177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04775">
              <a:srgbClr val="000000">
                <a:alpha val="50000"/>
              </a:srgbClr>
            </a:outerShdw>
          </a:effectLst>
        </p:spPr>
      </p:pic>
      <p:sp>
        <p:nvSpPr>
          <p:cNvPr id="259" name="Google Shape;259;p26"/>
          <p:cNvSpPr/>
          <p:nvPr/>
        </p:nvSpPr>
        <p:spPr>
          <a:xfrm>
            <a:off x="7910075" y="3785675"/>
            <a:ext cx="6834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7572400" y="1844975"/>
            <a:ext cx="1085100" cy="18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5628450" y="1634375"/>
            <a:ext cx="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7774000" y="1530300"/>
            <a:ext cx="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8035475" y="3512700"/>
            <a:ext cx="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8998700" y="3385475"/>
            <a:ext cx="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6893675" y="4643625"/>
            <a:ext cx="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rgbClr val="FF0000"/>
                </a:solidFill>
              </a:rPr>
              <a:t>5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910850" y="1191600"/>
            <a:ext cx="300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1" lang="ca-ES" sz="1800">
                <a:solidFill>
                  <a:srgbClr val="3F3F3F"/>
                </a:solidFill>
              </a:rPr>
              <a:t>Change name</a:t>
            </a:r>
            <a:endParaRPr b="1"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Add role Active Directory Domain Services 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Promote Server</a:t>
            </a:r>
            <a:endParaRPr sz="1800">
              <a:solidFill>
                <a:srgbClr val="3F3F3F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Add RODC Server </a:t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Personalizado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D9A337"/>
      </a:accent1>
      <a:accent2>
        <a:srgbClr val="E9ABEB"/>
      </a:accent2>
      <a:accent3>
        <a:srgbClr val="33333C"/>
      </a:accent3>
      <a:accent4>
        <a:srgbClr val="4775E7"/>
      </a:accent4>
      <a:accent5>
        <a:srgbClr val="8971E1"/>
      </a:accent5>
      <a:accent6>
        <a:srgbClr val="D54773"/>
      </a:accent6>
      <a:hlink>
        <a:srgbClr val="FFC00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